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2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63D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242424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63D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242424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63D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69162" y="1507963"/>
            <a:ext cx="4013835" cy="4938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C88B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66384" y="1507963"/>
            <a:ext cx="4000500" cy="4784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C88B0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63D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8781" y="1107440"/>
            <a:ext cx="4237355" cy="817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63D5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1156" y="1513458"/>
            <a:ext cx="4514850" cy="5426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242424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69290" y="7536819"/>
            <a:ext cx="3343275" cy="18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pc="-10" dirty="0"/>
              <a:t>Berkshire</a:t>
            </a:r>
            <a:r>
              <a:rPr spc="-20" dirty="0"/>
              <a:t> </a:t>
            </a:r>
            <a:r>
              <a:rPr spc="-30" dirty="0"/>
              <a:t>Community</a:t>
            </a:r>
            <a:r>
              <a:rPr spc="-20" dirty="0"/>
              <a:t> </a:t>
            </a:r>
            <a:r>
              <a:rPr spc="-40" dirty="0"/>
              <a:t>College</a:t>
            </a:r>
            <a:r>
              <a:rPr spc="-35" dirty="0"/>
              <a:t> </a:t>
            </a:r>
            <a:r>
              <a:rPr spc="-10" dirty="0"/>
              <a:t>Student</a:t>
            </a:r>
            <a:r>
              <a:rPr spc="-20" dirty="0"/>
              <a:t> </a:t>
            </a:r>
            <a:r>
              <a:rPr spc="-25" dirty="0"/>
              <a:t>Experience</a:t>
            </a:r>
            <a:r>
              <a:rPr spc="-20" dirty="0"/>
              <a:t> </a:t>
            </a:r>
            <a:r>
              <a:rPr spc="-10" dirty="0"/>
              <a:t>Survey</a:t>
            </a:r>
            <a:r>
              <a:rPr spc="-35" dirty="0"/>
              <a:t> </a:t>
            </a:r>
            <a:r>
              <a:rPr spc="-20" dirty="0"/>
              <a:t>2024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19233" y="7527294"/>
            <a:ext cx="219709" cy="18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riversolutions.com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9.xml"/><Relationship Id="rId18" Type="http://schemas.openxmlformats.org/officeDocument/2006/relationships/slide" Target="slide25.xml"/><Relationship Id="rId3" Type="http://schemas.openxmlformats.org/officeDocument/2006/relationships/slide" Target="slide4.xml"/><Relationship Id="rId21" Type="http://schemas.openxmlformats.org/officeDocument/2006/relationships/slide" Target="slide31.xml"/><Relationship Id="rId7" Type="http://schemas.openxmlformats.org/officeDocument/2006/relationships/slide" Target="slide10.xml"/><Relationship Id="rId12" Type="http://schemas.openxmlformats.org/officeDocument/2006/relationships/slide" Target="slide18.xml"/><Relationship Id="rId17" Type="http://schemas.openxmlformats.org/officeDocument/2006/relationships/slide" Target="slide24.xml"/><Relationship Id="rId2" Type="http://schemas.openxmlformats.org/officeDocument/2006/relationships/slide" Target="slide3.xml"/><Relationship Id="rId16" Type="http://schemas.openxmlformats.org/officeDocument/2006/relationships/slide" Target="slide23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6.xml"/><Relationship Id="rId5" Type="http://schemas.openxmlformats.org/officeDocument/2006/relationships/slide" Target="slide6.xml"/><Relationship Id="rId15" Type="http://schemas.openxmlformats.org/officeDocument/2006/relationships/slide" Target="slide22.xml"/><Relationship Id="rId23" Type="http://schemas.openxmlformats.org/officeDocument/2006/relationships/slide" Target="slide34.xml"/><Relationship Id="rId10" Type="http://schemas.openxmlformats.org/officeDocument/2006/relationships/slide" Target="slide15.xml"/><Relationship Id="rId19" Type="http://schemas.openxmlformats.org/officeDocument/2006/relationships/slide" Target="slide26.xml"/><Relationship Id="rId4" Type="http://schemas.openxmlformats.org/officeDocument/2006/relationships/slide" Target="slide5.xml"/><Relationship Id="rId9" Type="http://schemas.openxmlformats.org/officeDocument/2006/relationships/slide" Target="slide14.xml"/><Relationship Id="rId14" Type="http://schemas.openxmlformats.org/officeDocument/2006/relationships/slide" Target="slide20.xml"/><Relationship Id="rId22" Type="http://schemas.openxmlformats.org/officeDocument/2006/relationships/slide" Target="slide3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violenceprevention/about/social-ecologicalmodel.html" TargetMode="Externa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46677"/>
            <a:ext cx="10058400" cy="1901825"/>
          </a:xfrm>
          <a:custGeom>
            <a:avLst/>
            <a:gdLst/>
            <a:ahLst/>
            <a:cxnLst/>
            <a:rect l="l" t="t" r="r" b="b"/>
            <a:pathLst>
              <a:path w="10058400" h="1901825">
                <a:moveTo>
                  <a:pt x="0" y="1901824"/>
                </a:moveTo>
                <a:lnTo>
                  <a:pt x="0" y="0"/>
                </a:lnTo>
                <a:lnTo>
                  <a:pt x="10058400" y="0"/>
                </a:lnTo>
                <a:lnTo>
                  <a:pt x="10058400" y="1901824"/>
                </a:lnTo>
                <a:lnTo>
                  <a:pt x="0" y="1901824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: Berkshire Community College Student Experience Survey"/>
          <p:cNvSpPr txBox="1"/>
          <p:nvPr/>
        </p:nvSpPr>
        <p:spPr>
          <a:xfrm>
            <a:off x="2478404" y="4212196"/>
            <a:ext cx="6804025" cy="12534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360"/>
              </a:spcBef>
            </a:pPr>
            <a:r>
              <a:rPr lang="en-US" sz="3600" spc="-35" dirty="0">
                <a:solidFill>
                  <a:srgbClr val="FFFFFF"/>
                </a:solidFill>
                <a:latin typeface="Lucida Sans"/>
                <a:cs typeface="Lucida Sans"/>
              </a:rPr>
              <a:t>Berkshire</a:t>
            </a:r>
            <a:r>
              <a:rPr lang="en-US" sz="3600" spc="-1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3600" spc="-90" dirty="0">
                <a:solidFill>
                  <a:srgbClr val="FFFFFF"/>
                </a:solidFill>
                <a:latin typeface="Lucida Sans"/>
                <a:cs typeface="Lucida Sans"/>
              </a:rPr>
              <a:t>Community</a:t>
            </a:r>
            <a:r>
              <a:rPr lang="en-US" sz="3600" spc="-1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3600" spc="-65" dirty="0">
                <a:solidFill>
                  <a:srgbClr val="FFFFFF"/>
                </a:solidFill>
                <a:latin typeface="Lucida Sans"/>
                <a:cs typeface="Lucida Sans"/>
              </a:rPr>
              <a:t>College</a:t>
            </a:r>
            <a:endParaRPr lang="en-US" sz="36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US" sz="4000" spc="-200" dirty="0">
                <a:solidFill>
                  <a:srgbClr val="FFFFFF"/>
                </a:solidFill>
                <a:latin typeface="Arial Black"/>
                <a:cs typeface="Arial Black"/>
              </a:rPr>
              <a:t>Student</a:t>
            </a:r>
            <a:r>
              <a:rPr lang="en-US" sz="40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en-US" sz="4000" spc="-295" dirty="0">
                <a:solidFill>
                  <a:srgbClr val="FFFFFF"/>
                </a:solidFill>
                <a:latin typeface="Arial Black"/>
                <a:cs typeface="Arial Black"/>
              </a:rPr>
              <a:t>Experience</a:t>
            </a:r>
            <a:r>
              <a:rPr lang="en-US" sz="4000" spc="-2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en-US" sz="4000" spc="-170" dirty="0">
                <a:solidFill>
                  <a:srgbClr val="FFFFFF"/>
                </a:solidFill>
                <a:latin typeface="Arial Black"/>
                <a:cs typeface="Arial Black"/>
              </a:rPr>
              <a:t>Survey</a:t>
            </a:r>
            <a:endParaRPr lang="en-US" sz="4000">
              <a:latin typeface="Arial Black"/>
              <a:cs typeface="Arial Black"/>
            </a:endParaRPr>
          </a:p>
        </p:txBody>
      </p:sp>
      <p:pic>
        <p:nvPicPr>
          <p:cNvPr id="9" name="Campus lawn photograph" descr="Colorful Adirondack chairs and picnic tables on the Berkshire Community College lawn in front of campus building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8857" y="6486951"/>
            <a:ext cx="1916509" cy="779012"/>
          </a:xfrm>
          <a:prstGeom prst="rect">
            <a:avLst/>
          </a:prstGeom>
        </p:spPr>
      </p:pic>
      <p:sp>
        <p:nvSpPr>
          <p:cNvPr id="8" name="Text: 2024 Report"/>
          <p:cNvSpPr txBox="1"/>
          <p:nvPr/>
        </p:nvSpPr>
        <p:spPr>
          <a:xfrm>
            <a:off x="7951089" y="5533390"/>
            <a:ext cx="1329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120" dirty="0">
                <a:solidFill>
                  <a:srgbClr val="FFFFFF"/>
                </a:solidFill>
                <a:latin typeface="Lucida Sans"/>
                <a:cs typeface="Lucida Sans"/>
              </a:rPr>
              <a:t>2024</a:t>
            </a:r>
            <a:r>
              <a:rPr lang="en-US" sz="18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1800" spc="-10" dirty="0">
                <a:solidFill>
                  <a:srgbClr val="FFFFFF"/>
                </a:solidFill>
                <a:latin typeface="Lucida Sans"/>
                <a:cs typeface="Lucida Sans"/>
              </a:rPr>
              <a:t>Report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2" name="Slide title: PREPARED FOR"/>
          <p:cNvSpPr txBox="1"/>
          <p:nvPr/>
        </p:nvSpPr>
        <p:spPr>
          <a:xfrm>
            <a:off x="5368925" y="6450838"/>
            <a:ext cx="10585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130" dirty="0">
                <a:solidFill>
                  <a:srgbClr val="005F9E"/>
                </a:solidFill>
                <a:latin typeface="Arial Black"/>
                <a:cs typeface="Arial Black"/>
              </a:rPr>
              <a:t>PREPARED</a:t>
            </a:r>
            <a:r>
              <a:rPr lang="en-US" sz="1100" spc="-50" dirty="0">
                <a:solidFill>
                  <a:srgbClr val="005F9E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005F9E"/>
                </a:solidFill>
                <a:latin typeface="Arial Black"/>
                <a:cs typeface="Arial Black"/>
              </a:rPr>
              <a:t>FOR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3" name="Text: Berkshire Community College June 2024"/>
          <p:cNvSpPr txBox="1"/>
          <p:nvPr/>
        </p:nvSpPr>
        <p:spPr>
          <a:xfrm>
            <a:off x="5368925" y="6807073"/>
            <a:ext cx="1443355" cy="591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100" spc="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Community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June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2024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4" name="Text: PREPARED BY"/>
          <p:cNvSpPr txBox="1"/>
          <p:nvPr/>
        </p:nvSpPr>
        <p:spPr>
          <a:xfrm>
            <a:off x="7354951" y="6450965"/>
            <a:ext cx="9594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130" dirty="0">
                <a:solidFill>
                  <a:srgbClr val="005F9E"/>
                </a:solidFill>
                <a:latin typeface="Arial Black"/>
                <a:cs typeface="Arial Black"/>
              </a:rPr>
              <a:t>PREPARED</a:t>
            </a:r>
            <a:r>
              <a:rPr lang="en-US" sz="1100" spc="-50" dirty="0">
                <a:solidFill>
                  <a:srgbClr val="005F9E"/>
                </a:solidFill>
                <a:latin typeface="Arial Black"/>
                <a:cs typeface="Arial Black"/>
              </a:rPr>
              <a:t> </a:t>
            </a:r>
            <a:r>
              <a:rPr lang="en-US" sz="1100" spc="-90" dirty="0">
                <a:solidFill>
                  <a:srgbClr val="005F9E"/>
                </a:solidFill>
                <a:latin typeface="Arial Black"/>
                <a:cs typeface="Arial Black"/>
              </a:rPr>
              <a:t>BY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5" name="Text: Grand River Solutions, Inc. www.grandriversolutions.com"/>
          <p:cNvSpPr txBox="1"/>
          <p:nvPr/>
        </p:nvSpPr>
        <p:spPr>
          <a:xfrm>
            <a:off x="7354951" y="6807200"/>
            <a:ext cx="1980564" cy="402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Solutions,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Inc.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  <a:hlinkClick r:id="rId3"/>
              </a:rPr>
              <a:t>www.grandriversolutions.com</a:t>
            </a:r>
            <a:endParaRPr lang="en-US" sz="1100">
              <a:latin typeface="Lucida Sans"/>
              <a:cs typeface="Lucida Sans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0058400" cy="41466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658" y="5821806"/>
              <a:ext cx="2099437" cy="19505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SURVEY OVERVIEW | Executive Summary"/>
          <p:cNvSpPr txBox="1"/>
          <p:nvPr/>
        </p:nvSpPr>
        <p:spPr>
          <a:xfrm>
            <a:off x="640206" y="568325"/>
            <a:ext cx="34836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Executive</a:t>
            </a:r>
            <a:r>
              <a:rPr lang="en-US" sz="14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Summary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: School connectedness Overall, most students indicated that t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lang="en-US" spc="-120" dirty="0"/>
              <a:t>School</a:t>
            </a:r>
            <a:r>
              <a:rPr lang="en-US" spc="-80" dirty="0"/>
              <a:t> </a:t>
            </a:r>
            <a:r>
              <a:rPr lang="en-US" spc="-35" dirty="0"/>
              <a:t>connectedness</a:t>
            </a:r>
          </a:p>
          <a:p>
            <a:pPr marL="12700" marR="300990">
              <a:lnSpc>
                <a:spcPct val="116700"/>
              </a:lnSpc>
              <a:spcBef>
                <a:spcPts val="530"/>
              </a:spcBef>
            </a:pP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Overall,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most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students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indicated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that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they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feel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Lucida Sans"/>
                <a:cs typeface="Lucida Sans"/>
              </a:rPr>
              <a:t>a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sense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of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belonging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as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well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as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safe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and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protected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at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Berkshire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Community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College.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Most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students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also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agreed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that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the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College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treats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students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equitably.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pc="-114" dirty="0"/>
              <a:t>Knowledge</a:t>
            </a:r>
            <a:r>
              <a:rPr lang="en-US" spc="-65" dirty="0"/>
              <a:t> </a:t>
            </a:r>
            <a:r>
              <a:rPr lang="en-US" spc="-50" dirty="0"/>
              <a:t>of</a:t>
            </a:r>
            <a:r>
              <a:rPr lang="en-US" spc="-65" dirty="0"/>
              <a:t> </a:t>
            </a:r>
            <a:r>
              <a:rPr lang="en-US" spc="-100" dirty="0"/>
              <a:t>policies,</a:t>
            </a:r>
            <a:r>
              <a:rPr lang="en-US" spc="-60" dirty="0"/>
              <a:t> </a:t>
            </a:r>
            <a:r>
              <a:rPr lang="en-US" spc="-100" dirty="0"/>
              <a:t>resources,</a:t>
            </a:r>
            <a:r>
              <a:rPr lang="en-US" spc="-65" dirty="0"/>
              <a:t> </a:t>
            </a:r>
            <a:r>
              <a:rPr lang="en-US" spc="-60" dirty="0"/>
              <a:t>and </a:t>
            </a:r>
            <a:r>
              <a:rPr lang="en-US" spc="-10" dirty="0"/>
              <a:t>offices</a:t>
            </a:r>
          </a:p>
          <a:p>
            <a:pPr marL="12700" marR="8890">
              <a:lnSpc>
                <a:spcPct val="116700"/>
              </a:lnSpc>
              <a:spcBef>
                <a:spcPts val="530"/>
              </a:spcBef>
            </a:pP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Twenty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percent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(20%)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of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participants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confirmed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that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they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learned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about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sexual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misconduct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through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classes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or</a:t>
            </a:r>
            <a:r>
              <a:rPr lang="en-US" sz="1100" spc="50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trainings.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Two-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thirds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Lucida Sans"/>
                <a:cs typeface="Lucida Sans"/>
              </a:rPr>
              <a:t>were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aware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that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confidential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resources </a:t>
            </a:r>
            <a:r>
              <a:rPr lang="en-US" sz="1100" dirty="0">
                <a:solidFill>
                  <a:srgbClr val="000000"/>
                </a:solidFill>
                <a:latin typeface="Lucida Sans"/>
                <a:cs typeface="Lucida Sans"/>
              </a:rPr>
              <a:t>are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available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on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campus,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and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around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half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knew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where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to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get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help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if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someone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they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know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experiences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sexual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misconduct. </a:t>
            </a:r>
            <a:r>
              <a:rPr lang="en-US" sz="1100" spc="-50" dirty="0">
                <a:solidFill>
                  <a:srgbClr val="000000"/>
                </a:solidFill>
                <a:latin typeface="Lucida Sans"/>
                <a:cs typeface="Lucida Sans"/>
              </a:rPr>
              <a:t>A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majority</a:t>
            </a:r>
            <a:r>
              <a:rPr lang="en-US" sz="1100" spc="-5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of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survey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participants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Lucida Sans"/>
                <a:cs typeface="Lucida Sans"/>
              </a:rPr>
              <a:t>were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000000"/>
                </a:solidFill>
                <a:latin typeface="Lucida Sans"/>
                <a:cs typeface="Lucida Sans"/>
              </a:rPr>
              <a:t>unsure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Lucida Sans"/>
                <a:cs typeface="Lucida Sans"/>
              </a:rPr>
              <a:t>or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unaware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of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the</a:t>
            </a:r>
            <a:r>
              <a:rPr lang="en-US" sz="1100" spc="-6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Title</a:t>
            </a:r>
            <a:r>
              <a:rPr lang="en-US" sz="1100" spc="-6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000000"/>
                </a:solidFill>
                <a:latin typeface="Lucida Sans"/>
                <a:cs typeface="Lucida Sans"/>
              </a:rPr>
              <a:t>IX</a:t>
            </a:r>
            <a:r>
              <a:rPr lang="en-US" sz="1100" spc="-6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000000"/>
                </a:solidFill>
                <a:latin typeface="Lucida Sans"/>
                <a:cs typeface="Lucida Sans"/>
              </a:rPr>
              <a:t>Coordinator.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pc="-114" dirty="0"/>
              <a:t>Sexual</a:t>
            </a:r>
            <a:r>
              <a:rPr lang="en-US" spc="-65" dirty="0"/>
              <a:t> </a:t>
            </a:r>
            <a:r>
              <a:rPr lang="en-US" spc="-10" dirty="0"/>
              <a:t>misconduct</a:t>
            </a:r>
          </a:p>
          <a:p>
            <a:pPr marL="12700" marR="5080">
              <a:lnSpc>
                <a:spcPct val="116700"/>
              </a:lnSpc>
              <a:spcBef>
                <a:spcPts val="525"/>
              </a:spcBef>
            </a:pP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Seventeen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(17%)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said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had experienced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harassment,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intimate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violence,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or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Berkshire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College,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6%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two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more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instances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misconduct.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Among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those,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57% experienced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difficulty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classes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dropped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class,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43% considered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leaving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school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transferring.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5" name="Text: Reporting The majority of participants who experienced sexua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lang="en-US" spc="-10" dirty="0"/>
              <a:t>Reporting</a:t>
            </a:r>
          </a:p>
          <a:p>
            <a:pPr marL="12700" marR="5080">
              <a:lnSpc>
                <a:spcPct val="116700"/>
              </a:lnSpc>
              <a:spcBef>
                <a:spcPts val="530"/>
              </a:spcBef>
            </a:pP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majority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officials.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common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reasons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why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chose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report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think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serious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enough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trust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take their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disclosure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seriously.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pc="-80" dirty="0"/>
              <a:t>Bystander</a:t>
            </a:r>
            <a:r>
              <a:rPr lang="en-US" spc="-70" dirty="0"/>
              <a:t> </a:t>
            </a:r>
            <a:r>
              <a:rPr lang="en-US" spc="-10" dirty="0"/>
              <a:t>intervention</a:t>
            </a:r>
          </a:p>
          <a:p>
            <a:pPr marL="12700" marR="40640">
              <a:lnSpc>
                <a:spcPct val="116700"/>
              </a:lnSpc>
              <a:spcBef>
                <a:spcPts val="530"/>
              </a:spcBef>
            </a:pP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Nine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(9%)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witnessed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College.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witnessed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intervene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some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way.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pc="-100" dirty="0"/>
              <a:t>Campus</a:t>
            </a:r>
            <a:r>
              <a:rPr lang="en-US" spc="-70" dirty="0"/>
              <a:t> </a:t>
            </a:r>
            <a:r>
              <a:rPr lang="en-US" spc="-90" dirty="0"/>
              <a:t>climate</a:t>
            </a:r>
            <a:r>
              <a:rPr lang="en-US" spc="-70" dirty="0"/>
              <a:t> </a:t>
            </a:r>
            <a:r>
              <a:rPr lang="en-US" spc="-60" dirty="0"/>
              <a:t>and</a:t>
            </a:r>
            <a:r>
              <a:rPr lang="en-US" spc="-70" dirty="0"/>
              <a:t> </a:t>
            </a:r>
            <a:r>
              <a:rPr lang="en-US" spc="-100" dirty="0"/>
              <a:t>confidence</a:t>
            </a:r>
            <a:r>
              <a:rPr lang="en-US" spc="-65" dirty="0"/>
              <a:t> </a:t>
            </a:r>
            <a:r>
              <a:rPr lang="en-US" spc="-35" dirty="0"/>
              <a:t>in</a:t>
            </a:r>
            <a:r>
              <a:rPr lang="en-US" spc="-70" dirty="0"/>
              <a:t> </a:t>
            </a:r>
            <a:r>
              <a:rPr lang="en-US" spc="-10" dirty="0"/>
              <a:t>reporting</a:t>
            </a:r>
          </a:p>
          <a:p>
            <a:pPr marL="12700" marR="130810">
              <a:lnSpc>
                <a:spcPct val="120800"/>
              </a:lnSpc>
              <a:spcBef>
                <a:spcPts val="470"/>
              </a:spcBef>
            </a:pP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average,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100" spc="-30" dirty="0">
                <a:solidFill>
                  <a:srgbClr val="000000"/>
                </a:solidFill>
                <a:latin typeface="Lucida Sans"/>
                <a:cs typeface="Lucida Sans"/>
              </a:rPr>
              <a:t>s</a:t>
            </a:r>
            <a:r>
              <a:rPr lang="en-US" sz="1100" spc="-40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000000"/>
                </a:solidFill>
                <a:latin typeface="Lucida Sans"/>
                <a:cs typeface="Lucida Sans"/>
              </a:rPr>
              <a:t>felt</a:t>
            </a:r>
            <a:r>
              <a:rPr lang="en-US" sz="1100" spc="-45" dirty="0">
                <a:solidFill>
                  <a:srgbClr val="000000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it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uncommon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people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school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make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sexist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comments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jokes,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agreed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doing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good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job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trying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prevent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occurring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well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holding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perpetrators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accountable.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general,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confidence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College’s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reporting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process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high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among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who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misconduct.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6" name="Slide title: Executive Summary" descr="$PPTXTitle"/>
          <p:cNvSpPr txBox="1">
            <a:spLocks noGrp="1"/>
          </p:cNvSpPr>
          <p:nvPr>
            <p:ph type="title"/>
          </p:nvPr>
        </p:nvSpPr>
        <p:spPr>
          <a:xfrm>
            <a:off x="669036" y="1002157"/>
            <a:ext cx="35312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215" dirty="0"/>
              <a:t>Executive</a:t>
            </a:r>
            <a:r>
              <a:rPr lang="en-US" sz="2800" spc="-175" dirty="0"/>
              <a:t> </a:t>
            </a:r>
            <a:r>
              <a:rPr lang="en-US" sz="2800" spc="-105" dirty="0"/>
              <a:t>Summary</a:t>
            </a:r>
            <a:endParaRPr lang="en-US" sz="2800"/>
          </a:p>
        </p:txBody>
      </p:sp>
      <p:sp>
        <p:nvSpPr>
          <p:cNvPr id="7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8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10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234429" y="4181983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School Connectedness" descr="$PPTXTitle"/>
          <p:cNvSpPr txBox="1">
            <a:spLocks noGrp="1"/>
          </p:cNvSpPr>
          <p:nvPr>
            <p:ph type="title"/>
          </p:nvPr>
        </p:nvSpPr>
        <p:spPr>
          <a:xfrm>
            <a:off x="6234429" y="4481576"/>
            <a:ext cx="3104515" cy="9848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710"/>
              </a:lnSpc>
              <a:spcBef>
                <a:spcPts val="330"/>
              </a:spcBef>
            </a:pPr>
            <a:r>
              <a:rPr lang="en-US" sz="3200" spc="-275" dirty="0"/>
              <a:t>School </a:t>
            </a:r>
            <a:r>
              <a:rPr lang="en-US" sz="3200" spc="-225" dirty="0"/>
              <a:t>Connectedness</a:t>
            </a:r>
            <a:endParaRPr lang="en-US"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3052" y="127"/>
            <a:ext cx="4435475" cy="7483475"/>
          </a:xfrm>
          <a:custGeom>
            <a:avLst/>
            <a:gdLst/>
            <a:ahLst/>
            <a:cxnLst/>
            <a:rect l="l" t="t" r="r" b="b"/>
            <a:pathLst>
              <a:path w="4435475" h="7483475">
                <a:moveTo>
                  <a:pt x="0" y="7483220"/>
                </a:moveTo>
                <a:lnTo>
                  <a:pt x="4435347" y="7483220"/>
                </a:lnTo>
                <a:lnTo>
                  <a:pt x="4435347" y="0"/>
                </a:lnTo>
                <a:lnTo>
                  <a:pt x="0" y="0"/>
                </a:lnTo>
                <a:lnTo>
                  <a:pt x="0" y="748322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: SCHOOL CONNECTEDNESS | Belonging, Well- being, Equity"/>
          <p:cNvSpPr txBox="1"/>
          <p:nvPr/>
        </p:nvSpPr>
        <p:spPr>
          <a:xfrm>
            <a:off x="640206" y="568325"/>
            <a:ext cx="45726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40" dirty="0">
                <a:solidFill>
                  <a:srgbClr val="B6B6B6"/>
                </a:solidFill>
                <a:latin typeface="Arial Black"/>
                <a:cs typeface="Arial Black"/>
              </a:rPr>
              <a:t>SCHOOL</a:t>
            </a:r>
            <a:r>
              <a:rPr lang="en-US" sz="1400" spc="-5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5" dirty="0">
                <a:solidFill>
                  <a:srgbClr val="B6B6B6"/>
                </a:solidFill>
                <a:latin typeface="Arial Black"/>
                <a:cs typeface="Arial Black"/>
              </a:rPr>
              <a:t>CONNECTEDNESS</a:t>
            </a:r>
            <a:r>
              <a:rPr lang="en-US" sz="1400" spc="-4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5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200" spc="-40" dirty="0">
                <a:solidFill>
                  <a:srgbClr val="B6B6B6"/>
                </a:solidFill>
                <a:latin typeface="Lucida Sans"/>
                <a:cs typeface="Lucida Sans"/>
              </a:rPr>
              <a:t>Belonging,</a:t>
            </a:r>
            <a:r>
              <a:rPr lang="en-US" sz="1200" spc="-2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B6B6B6"/>
                </a:solidFill>
                <a:latin typeface="Lucida Sans"/>
                <a:cs typeface="Lucida Sans"/>
              </a:rPr>
              <a:t>Well-</a:t>
            </a:r>
            <a:r>
              <a:rPr lang="en-US" sz="1200" spc="-45" dirty="0">
                <a:solidFill>
                  <a:srgbClr val="B6B6B6"/>
                </a:solidFill>
                <a:latin typeface="Lucida Sans"/>
                <a:cs typeface="Lucida Sans"/>
              </a:rPr>
              <a:t>being,</a:t>
            </a:r>
            <a:r>
              <a:rPr lang="en-US" sz="1200" spc="-2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B6B6B6"/>
                </a:solidFill>
                <a:latin typeface="Lucida Sans"/>
                <a:cs typeface="Lucida Sans"/>
              </a:rPr>
              <a:t>Equity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3" name="Slide title: Perceptions of Belonging, Well- being, and Equity" descr="$PPTXTitle"/>
          <p:cNvSpPr txBox="1">
            <a:spLocks noGrp="1"/>
          </p:cNvSpPr>
          <p:nvPr>
            <p:ph type="title"/>
          </p:nvPr>
        </p:nvSpPr>
        <p:spPr>
          <a:xfrm>
            <a:off x="668781" y="1107440"/>
            <a:ext cx="388937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pc="-155" dirty="0"/>
              <a:t>Perceptions</a:t>
            </a:r>
            <a:r>
              <a:rPr lang="en-US" spc="-135" dirty="0"/>
              <a:t> </a:t>
            </a:r>
            <a:r>
              <a:rPr lang="en-US" spc="-80" dirty="0"/>
              <a:t>of</a:t>
            </a:r>
            <a:r>
              <a:rPr lang="en-US" spc="-135" dirty="0"/>
              <a:t> </a:t>
            </a:r>
            <a:r>
              <a:rPr lang="en-US" spc="-130" dirty="0"/>
              <a:t>Belonging, </a:t>
            </a:r>
            <a:r>
              <a:rPr lang="en-US" spc="-100" dirty="0"/>
              <a:t>Well-</a:t>
            </a:r>
            <a:r>
              <a:rPr lang="en-US" spc="-130" dirty="0"/>
              <a:t>being,</a:t>
            </a:r>
            <a:r>
              <a:rPr lang="en-US" spc="-155" dirty="0"/>
              <a:t> </a:t>
            </a:r>
            <a:r>
              <a:rPr lang="en-US" spc="-100" dirty="0"/>
              <a:t>and</a:t>
            </a:r>
            <a:r>
              <a:rPr lang="en-US" spc="-155" dirty="0"/>
              <a:t> </a:t>
            </a:r>
            <a:r>
              <a:rPr lang="en-US" spc="-10" dirty="0"/>
              <a:t>Equity</a:t>
            </a:r>
          </a:p>
        </p:txBody>
      </p:sp>
      <p:sp>
        <p:nvSpPr>
          <p:cNvPr id="4" name="Text: Students were asked to what extent they agreed or disagreed "/>
          <p:cNvSpPr txBox="1"/>
          <p:nvPr/>
        </p:nvSpPr>
        <p:spPr>
          <a:xfrm>
            <a:off x="668527" y="2076195"/>
            <a:ext cx="4121150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extent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agreed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or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disagreed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statements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feelings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belonging,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well-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being,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equity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Berkshire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Community </a:t>
            </a:r>
            <a:r>
              <a:rPr lang="en-US" sz="1200" spc="-45" dirty="0">
                <a:latin typeface="Lucida Sans"/>
                <a:cs typeface="Lucida Sans"/>
              </a:rPr>
              <a:t>College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.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responses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scored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scale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1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4,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4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being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positive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response.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5" name="Text: Belonging On average, most students agreed that they feel a "/>
          <p:cNvSpPr txBox="1"/>
          <p:nvPr/>
        </p:nvSpPr>
        <p:spPr>
          <a:xfrm>
            <a:off x="668527" y="3434207"/>
            <a:ext cx="4046854" cy="76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0" dirty="0">
                <a:solidFill>
                  <a:srgbClr val="005F9E"/>
                </a:solidFill>
                <a:latin typeface="Arial Black"/>
                <a:cs typeface="Arial Black"/>
              </a:rPr>
              <a:t>Belonging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695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average,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85" dirty="0">
                <a:solidFill>
                  <a:srgbClr val="2C88B0"/>
                </a:solidFill>
                <a:latin typeface="Arial Black"/>
                <a:cs typeface="Arial Black"/>
              </a:rPr>
              <a:t>agreed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feel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sense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belonging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College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Equity On average, most students agreed that the College tre"/>
          <p:cNvSpPr txBox="1"/>
          <p:nvPr/>
        </p:nvSpPr>
        <p:spPr>
          <a:xfrm>
            <a:off x="668527" y="4431157"/>
            <a:ext cx="4105910" cy="76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0" dirty="0">
                <a:solidFill>
                  <a:srgbClr val="005F9E"/>
                </a:solidFill>
                <a:latin typeface="Arial Black"/>
                <a:cs typeface="Arial Black"/>
              </a:rPr>
              <a:t>Equity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695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average,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85" dirty="0">
                <a:solidFill>
                  <a:srgbClr val="2C88B0"/>
                </a:solidFill>
                <a:latin typeface="Arial Black"/>
                <a:cs typeface="Arial Black"/>
              </a:rPr>
              <a:t>agreed</a:t>
            </a:r>
            <a:r>
              <a:rPr lang="en-US" sz="12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45" dirty="0">
                <a:latin typeface="Lucida Sans"/>
                <a:cs typeface="Lucida Sans"/>
              </a:rPr>
              <a:t> College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treats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all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equitably.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Well- being On average, most students agreed that they feel "/>
          <p:cNvSpPr txBox="1"/>
          <p:nvPr/>
        </p:nvSpPr>
        <p:spPr>
          <a:xfrm>
            <a:off x="668527" y="5428107"/>
            <a:ext cx="4117975" cy="76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60" dirty="0">
                <a:solidFill>
                  <a:srgbClr val="005F9E"/>
                </a:solidFill>
                <a:latin typeface="Arial Black"/>
                <a:cs typeface="Arial Black"/>
              </a:rPr>
              <a:t>Well-</a:t>
            </a:r>
            <a:r>
              <a:rPr lang="en-US" sz="1400" spc="-10" dirty="0">
                <a:solidFill>
                  <a:srgbClr val="005F9E"/>
                </a:solidFill>
                <a:latin typeface="Arial Black"/>
                <a:cs typeface="Arial Black"/>
              </a:rPr>
              <a:t>being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695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average,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85" dirty="0">
                <a:solidFill>
                  <a:srgbClr val="2C88B0"/>
                </a:solidFill>
                <a:latin typeface="Arial Black"/>
                <a:cs typeface="Arial Black"/>
              </a:rPr>
              <a:t>agreed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feel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safe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protected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College.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1" name="Text: 3.3 /4 Belonging"/>
          <p:cNvSpPr txBox="1"/>
          <p:nvPr/>
        </p:nvSpPr>
        <p:spPr>
          <a:xfrm>
            <a:off x="7241031" y="1208658"/>
            <a:ext cx="1342390" cy="1148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ts val="6700"/>
              </a:lnSpc>
              <a:spcBef>
                <a:spcPts val="100"/>
              </a:spcBef>
            </a:pPr>
            <a:r>
              <a:rPr lang="en-US" sz="5600" spc="-370" dirty="0">
                <a:solidFill>
                  <a:srgbClr val="2C88B0"/>
                </a:solidFill>
                <a:latin typeface="Arial Black"/>
                <a:cs typeface="Arial Black"/>
              </a:rPr>
              <a:t>3.3</a:t>
            </a:r>
            <a:r>
              <a:rPr lang="en-US" sz="2000" spc="-370" dirty="0">
                <a:solidFill>
                  <a:srgbClr val="929292"/>
                </a:solidFill>
                <a:latin typeface="Lucida Sans"/>
                <a:cs typeface="Lucida Sans"/>
              </a:rPr>
              <a:t>/4</a:t>
            </a:r>
            <a:endParaRPr lang="en-US" sz="2000" dirty="0">
              <a:latin typeface="Lucida Sans"/>
              <a:cs typeface="Lucida Sans"/>
            </a:endParaRPr>
          </a:p>
          <a:p>
            <a:pPr marL="12700">
              <a:lnSpc>
                <a:spcPts val="2140"/>
              </a:lnSpc>
            </a:pPr>
            <a:r>
              <a:rPr lang="en-US" sz="1800" spc="-10" dirty="0">
                <a:solidFill>
                  <a:srgbClr val="063D5E"/>
                </a:solidFill>
                <a:latin typeface="Arial Black"/>
                <a:cs typeface="Arial Black"/>
              </a:rPr>
              <a:t>Belonging</a:t>
            </a:r>
            <a:endParaRPr lang="en-US" sz="1800" dirty="0">
              <a:latin typeface="Arial Black"/>
              <a:cs typeface="Arial Black"/>
            </a:endParaRPr>
          </a:p>
        </p:txBody>
      </p:sp>
      <p:sp>
        <p:nvSpPr>
          <p:cNvPr id="9" name="Text: 3.2 /4"/>
          <p:cNvSpPr txBox="1"/>
          <p:nvPr/>
        </p:nvSpPr>
        <p:spPr>
          <a:xfrm>
            <a:off x="7305040" y="3027807"/>
            <a:ext cx="127889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600" spc="-370" dirty="0">
                <a:solidFill>
                  <a:srgbClr val="2C88B0"/>
                </a:solidFill>
                <a:latin typeface="Arial Black"/>
                <a:cs typeface="Arial Black"/>
              </a:rPr>
              <a:t>3.2</a:t>
            </a:r>
            <a:r>
              <a:rPr lang="en-US" sz="2000" spc="-370" dirty="0">
                <a:solidFill>
                  <a:srgbClr val="929292"/>
                </a:solidFill>
                <a:latin typeface="Lucida Sans"/>
                <a:cs typeface="Lucida Sans"/>
              </a:rPr>
              <a:t>/4</a:t>
            </a:r>
            <a:endParaRPr lang="en-US" sz="2000">
              <a:latin typeface="Lucida Sans"/>
              <a:cs typeface="Lucida Sans"/>
            </a:endParaRPr>
          </a:p>
        </p:txBody>
      </p:sp>
      <p:sp>
        <p:nvSpPr>
          <p:cNvPr id="12" name="Text: Equity"/>
          <p:cNvSpPr txBox="1"/>
          <p:nvPr/>
        </p:nvSpPr>
        <p:spPr>
          <a:xfrm>
            <a:off x="7444105" y="3926204"/>
            <a:ext cx="747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85" dirty="0">
                <a:solidFill>
                  <a:srgbClr val="063D5E"/>
                </a:solidFill>
                <a:latin typeface="Arial Black"/>
                <a:cs typeface="Arial Black"/>
              </a:rPr>
              <a:t>Equity</a:t>
            </a:r>
            <a:endParaRPr lang="en-US" sz="1800">
              <a:latin typeface="Arial Black"/>
              <a:cs typeface="Arial Black"/>
            </a:endParaRPr>
          </a:p>
        </p:txBody>
      </p:sp>
      <p:sp>
        <p:nvSpPr>
          <p:cNvPr id="10" name="Text: 3.4 /4"/>
          <p:cNvSpPr txBox="1"/>
          <p:nvPr/>
        </p:nvSpPr>
        <p:spPr>
          <a:xfrm>
            <a:off x="7305040" y="4846954"/>
            <a:ext cx="127889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600" spc="-370" dirty="0">
                <a:solidFill>
                  <a:srgbClr val="2C88B0"/>
                </a:solidFill>
                <a:latin typeface="Arial Black"/>
                <a:cs typeface="Arial Black"/>
              </a:rPr>
              <a:t>3.4</a:t>
            </a:r>
            <a:r>
              <a:rPr lang="en-US" sz="2000" spc="-370" dirty="0">
                <a:solidFill>
                  <a:srgbClr val="929292"/>
                </a:solidFill>
                <a:latin typeface="Lucida Sans"/>
                <a:cs typeface="Lucida Sans"/>
              </a:rPr>
              <a:t>/4</a:t>
            </a:r>
            <a:endParaRPr lang="en-US" sz="2000">
              <a:latin typeface="Lucida Sans"/>
              <a:cs typeface="Lucida Sans"/>
            </a:endParaRPr>
          </a:p>
        </p:txBody>
      </p:sp>
      <p:sp>
        <p:nvSpPr>
          <p:cNvPr id="13" name="Text: Well-being"/>
          <p:cNvSpPr txBox="1"/>
          <p:nvPr/>
        </p:nvSpPr>
        <p:spPr>
          <a:xfrm>
            <a:off x="7206233" y="5711063"/>
            <a:ext cx="12236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80" dirty="0">
                <a:solidFill>
                  <a:srgbClr val="063D5E"/>
                </a:solidFill>
                <a:latin typeface="Arial Black"/>
                <a:cs typeface="Arial Black"/>
              </a:rPr>
              <a:t>Well-being</a:t>
            </a:r>
            <a:endParaRPr lang="en-US" sz="1800">
              <a:latin typeface="Arial Black"/>
              <a:cs typeface="Arial Black"/>
            </a:endParaRPr>
          </a:p>
        </p:txBody>
      </p:sp>
      <p:sp>
        <p:nvSpPr>
          <p:cNvPr id="19" name="Text: 1 = negative response 4 = positive response"/>
          <p:cNvSpPr txBox="1"/>
          <p:nvPr/>
        </p:nvSpPr>
        <p:spPr>
          <a:xfrm>
            <a:off x="7183755" y="6621653"/>
            <a:ext cx="13176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12500"/>
              </a:lnSpc>
              <a:spcBef>
                <a:spcPts val="100"/>
              </a:spcBef>
            </a:pP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1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negative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4</a:t>
            </a:r>
            <a:r>
              <a:rPr lang="en-US" sz="1000" spc="-4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positive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</a:t>
            </a:r>
            <a:endParaRPr lang="en-US" sz="1000">
              <a:latin typeface="Lucida Sans"/>
              <a:cs typeface="Lucida San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2741295"/>
            <a:ext cx="10058400" cy="5031105"/>
            <a:chOff x="0" y="2741295"/>
            <a:chExt cx="10058400" cy="5031105"/>
          </a:xfrm>
        </p:grpSpPr>
        <p:sp>
          <p:nvSpPr>
            <p:cNvPr id="15" name="object 15"/>
            <p:cNvSpPr/>
            <p:nvPr/>
          </p:nvSpPr>
          <p:spPr>
            <a:xfrm>
              <a:off x="7234555" y="2747645"/>
              <a:ext cx="1166495" cy="1844039"/>
            </a:xfrm>
            <a:custGeom>
              <a:avLst/>
              <a:gdLst/>
              <a:ahLst/>
              <a:cxnLst/>
              <a:rect l="l" t="t" r="r" b="b"/>
              <a:pathLst>
                <a:path w="1166495" h="1844039">
                  <a:moveTo>
                    <a:pt x="0" y="0"/>
                  </a:moveTo>
                  <a:lnTo>
                    <a:pt x="1166367" y="0"/>
                  </a:lnTo>
                </a:path>
                <a:path w="1166495" h="1844039">
                  <a:moveTo>
                    <a:pt x="0" y="1843785"/>
                  </a:moveTo>
                  <a:lnTo>
                    <a:pt x="1166367" y="1843785"/>
                  </a:lnTo>
                </a:path>
              </a:pathLst>
            </a:custGeom>
            <a:ln w="12700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Text: Berkshire Community College Student Experience Survey 2024"/>
          <p:cNvSpPr txBox="1"/>
          <p:nvPr/>
        </p:nvSpPr>
        <p:spPr>
          <a:xfrm>
            <a:off x="669290" y="7544689"/>
            <a:ext cx="33432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FFFFFF"/>
                </a:solidFill>
                <a:latin typeface="Lucida Sans"/>
                <a:cs typeface="Lucida Sans"/>
              </a:rPr>
              <a:t>Berkshire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30" dirty="0">
                <a:solidFill>
                  <a:srgbClr val="FFFFFF"/>
                </a:solidFill>
                <a:latin typeface="Lucida Sans"/>
                <a:cs typeface="Lucida Sans"/>
              </a:rPr>
              <a:t>Community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40" dirty="0">
                <a:solidFill>
                  <a:srgbClr val="FFFFFF"/>
                </a:solidFill>
                <a:latin typeface="Lucida Sans"/>
                <a:cs typeface="Lucida Sans"/>
              </a:rPr>
              <a:t>College</a:t>
            </a: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FFFFFF"/>
                </a:solidFill>
                <a:latin typeface="Lucida Sans"/>
                <a:cs typeface="Lucida Sans"/>
              </a:rPr>
              <a:t>Student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FFFFFF"/>
                </a:solidFill>
                <a:latin typeface="Lucida Sans"/>
                <a:cs typeface="Lucida Sans"/>
              </a:rPr>
              <a:t>Experience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FFFFFF"/>
                </a:solidFill>
                <a:latin typeface="Lucida Sans"/>
                <a:cs typeface="Lucida Sans"/>
              </a:rPr>
              <a:t>Survey</a:t>
            </a: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2024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7" name="Text: 12"/>
          <p:cNvSpPr txBox="1"/>
          <p:nvPr/>
        </p:nvSpPr>
        <p:spPr>
          <a:xfrm>
            <a:off x="9644633" y="7535164"/>
            <a:ext cx="1562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12</a:t>
            </a:r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062979" y="4012946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Knowledge of Resources, Policies, &amp; Offices" descr="$PPTXTitle"/>
          <p:cNvSpPr txBox="1">
            <a:spLocks noGrp="1"/>
          </p:cNvSpPr>
          <p:nvPr>
            <p:ph type="title"/>
          </p:nvPr>
        </p:nvSpPr>
        <p:spPr>
          <a:xfrm>
            <a:off x="6062979" y="4312539"/>
            <a:ext cx="3602354" cy="145605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710"/>
              </a:lnSpc>
              <a:spcBef>
                <a:spcPts val="330"/>
              </a:spcBef>
            </a:pPr>
            <a:r>
              <a:rPr lang="en-US" sz="3200" spc="-245" dirty="0"/>
              <a:t>Knowledge</a:t>
            </a:r>
            <a:r>
              <a:rPr lang="en-US" sz="3200" spc="-204" dirty="0"/>
              <a:t> </a:t>
            </a:r>
            <a:r>
              <a:rPr lang="en-US" sz="3200" spc="-25" dirty="0"/>
              <a:t>of </a:t>
            </a:r>
            <a:r>
              <a:rPr lang="en-US" sz="3200" spc="-265" dirty="0"/>
              <a:t>Resources, </a:t>
            </a:r>
            <a:r>
              <a:rPr lang="en-US" sz="3200" spc="-235" dirty="0"/>
              <a:t>Policies,</a:t>
            </a:r>
            <a:r>
              <a:rPr lang="en-US" sz="3200" spc="-229" dirty="0"/>
              <a:t> </a:t>
            </a:r>
            <a:r>
              <a:rPr lang="en-US" sz="3200" spc="-459" dirty="0"/>
              <a:t>&amp;</a:t>
            </a:r>
            <a:r>
              <a:rPr lang="en-US" sz="3200" spc="-225" dirty="0"/>
              <a:t> </a:t>
            </a:r>
            <a:r>
              <a:rPr lang="en-US" sz="3200" spc="-180" dirty="0"/>
              <a:t>Offices</a:t>
            </a:r>
            <a:endParaRPr lang="en-US"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569839" y="127"/>
              <a:ext cx="4488815" cy="7483475"/>
            </a:xfrm>
            <a:custGeom>
              <a:avLst/>
              <a:gdLst/>
              <a:ahLst/>
              <a:cxnLst/>
              <a:rect l="l" t="t" r="r" b="b"/>
              <a:pathLst>
                <a:path w="4488814" h="7483475">
                  <a:moveTo>
                    <a:pt x="0" y="7483220"/>
                  </a:moveTo>
                  <a:lnTo>
                    <a:pt x="4488560" y="7483220"/>
                  </a:lnTo>
                  <a:lnTo>
                    <a:pt x="4488560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: KNOWLEDGE | Campus Resources and Policies"/>
          <p:cNvSpPr txBox="1"/>
          <p:nvPr/>
        </p:nvSpPr>
        <p:spPr>
          <a:xfrm>
            <a:off x="640206" y="568325"/>
            <a:ext cx="40036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KNOWLEDGE</a:t>
            </a:r>
            <a:r>
              <a:rPr lang="en-US" sz="1400" spc="13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Campus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30" dirty="0">
                <a:solidFill>
                  <a:srgbClr val="B6B6B6"/>
                </a:solidFill>
                <a:latin typeface="Lucida Sans"/>
                <a:cs typeface="Lucida Sans"/>
              </a:rPr>
              <a:t>Resources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and</a:t>
            </a:r>
            <a:r>
              <a:rPr lang="en-US" sz="1400" spc="-10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Policies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Knowledge of Resources and Policies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pc="-185" dirty="0"/>
              <a:t>Knowledge</a:t>
            </a:r>
            <a:r>
              <a:rPr lang="en-US" spc="-160" dirty="0"/>
              <a:t> </a:t>
            </a:r>
            <a:r>
              <a:rPr lang="en-US" spc="-80" dirty="0"/>
              <a:t>of</a:t>
            </a:r>
            <a:r>
              <a:rPr lang="en-US" spc="-155" dirty="0"/>
              <a:t> </a:t>
            </a:r>
            <a:r>
              <a:rPr lang="en-US" spc="-180" dirty="0"/>
              <a:t>Resources </a:t>
            </a:r>
            <a:r>
              <a:rPr lang="en-US" spc="-100" dirty="0"/>
              <a:t>and</a:t>
            </a:r>
            <a:r>
              <a:rPr lang="en-US" spc="-175" dirty="0"/>
              <a:t> </a:t>
            </a:r>
            <a:r>
              <a:rPr lang="en-US" spc="-60" dirty="0"/>
              <a:t>Policies</a:t>
            </a:r>
          </a:p>
        </p:txBody>
      </p:sp>
      <p:sp>
        <p:nvSpPr>
          <p:cNvPr id="6" name="Text: Students were asked about their knowledge of campus resource"/>
          <p:cNvSpPr txBox="1"/>
          <p:nvPr/>
        </p:nvSpPr>
        <p:spPr>
          <a:xfrm>
            <a:off x="668781" y="2038095"/>
            <a:ext cx="392557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knowledge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campus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resources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policies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relevant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misconduct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Twenty percent (20%) of students confirmed that they have le"/>
          <p:cNvSpPr txBox="1"/>
          <p:nvPr/>
        </p:nvSpPr>
        <p:spPr>
          <a:xfrm>
            <a:off x="668781" y="2701035"/>
            <a:ext cx="427164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30" dirty="0">
                <a:latin typeface="Lucida Sans"/>
                <a:cs typeface="Lucida Sans"/>
              </a:rPr>
              <a:t>Twenty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percent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(20%)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students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confirmed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have </a:t>
            </a:r>
            <a:r>
              <a:rPr lang="en-US" sz="1200" spc="-10" dirty="0">
                <a:latin typeface="Lucida Sans"/>
                <a:cs typeface="Lucida Sans"/>
              </a:rPr>
              <a:t>learned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about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through</a:t>
            </a:r>
            <a:r>
              <a:rPr lang="en-US" sz="1200" spc="-45" dirty="0">
                <a:latin typeface="Lucida Sans"/>
                <a:cs typeface="Lucida Sans"/>
              </a:rPr>
              <a:t> classes, </a:t>
            </a:r>
            <a:r>
              <a:rPr lang="en-US" sz="1200" spc="-25" dirty="0">
                <a:latin typeface="Lucida Sans"/>
                <a:cs typeface="Lucida Sans"/>
              </a:rPr>
              <a:t>trainings,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other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programs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at</a:t>
            </a:r>
            <a:r>
              <a:rPr lang="en-US" sz="1200" spc="-7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Berkshire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Community</a:t>
            </a:r>
            <a:r>
              <a:rPr lang="en-US" sz="1200" spc="-50" dirty="0">
                <a:latin typeface="Lucida Sans"/>
                <a:cs typeface="Lucida Sans"/>
              </a:rPr>
              <a:t> College,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and </a:t>
            </a:r>
            <a:r>
              <a:rPr lang="en-US" sz="1200" dirty="0">
                <a:latin typeface="Lucida Sans"/>
                <a:cs typeface="Lucida Sans"/>
              </a:rPr>
              <a:t>26%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indicated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know</a:t>
            </a:r>
            <a:r>
              <a:rPr lang="en-US" sz="1200" spc="-45" dirty="0">
                <a:latin typeface="Lucida Sans"/>
                <a:cs typeface="Lucida Sans"/>
              </a:rPr>
              <a:t> Title IX </a:t>
            </a:r>
            <a:r>
              <a:rPr lang="en-US" sz="1200" spc="-30" dirty="0">
                <a:latin typeface="Lucida Sans"/>
                <a:cs typeface="Lucida Sans"/>
              </a:rPr>
              <a:t>protections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against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misconduct.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Text: Two- thirds of participants were aware that there are confid"/>
          <p:cNvSpPr txBox="1"/>
          <p:nvPr/>
        </p:nvSpPr>
        <p:spPr>
          <a:xfrm>
            <a:off x="668781" y="4026915"/>
            <a:ext cx="4182110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0" dirty="0">
                <a:latin typeface="Lucida Sans"/>
                <a:cs typeface="Lucida Sans"/>
              </a:rPr>
              <a:t>Two-</a:t>
            </a:r>
            <a:r>
              <a:rPr lang="en-US" sz="1200" spc="-30" dirty="0">
                <a:latin typeface="Lucida Sans"/>
                <a:cs typeface="Lucida Sans"/>
              </a:rPr>
              <a:t>thirds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participants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were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aware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there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are </a:t>
            </a:r>
            <a:r>
              <a:rPr lang="en-US" sz="1200" spc="-30" dirty="0">
                <a:latin typeface="Lucida Sans"/>
                <a:cs typeface="Lucida Sans"/>
              </a:rPr>
              <a:t>confidential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resources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available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campus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(66%).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About </a:t>
            </a:r>
            <a:r>
              <a:rPr lang="en-US" sz="1200" spc="-30" dirty="0">
                <a:latin typeface="Lucida Sans"/>
                <a:cs typeface="Lucida Sans"/>
              </a:rPr>
              <a:t>half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knew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where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College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could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get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help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if </a:t>
            </a:r>
            <a:r>
              <a:rPr lang="en-US" sz="1200" spc="-20" dirty="0">
                <a:latin typeface="Lucida Sans"/>
                <a:cs typeface="Lucida Sans"/>
              </a:rPr>
              <a:t>someone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know experiences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3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misconduct </a:t>
            </a:r>
            <a:r>
              <a:rPr lang="en-US" sz="1200" spc="-10" dirty="0">
                <a:latin typeface="Lucida Sans"/>
                <a:cs typeface="Lucida Sans"/>
              </a:rPr>
              <a:t>(49%), and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third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understood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what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happens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when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student </a:t>
            </a:r>
            <a:r>
              <a:rPr lang="en-US" sz="1200" spc="-20" dirty="0">
                <a:latin typeface="Lucida Sans"/>
                <a:cs typeface="Lucida Sans"/>
              </a:rPr>
              <a:t>reports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35" dirty="0">
                <a:latin typeface="Lucida Sans"/>
                <a:cs typeface="Lucida Sans"/>
              </a:rPr>
              <a:t> misconduct</a:t>
            </a:r>
            <a:r>
              <a:rPr lang="en-US" sz="1200" spc="-3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(33%).</a:t>
            </a:r>
            <a:endParaRPr lang="en-US" sz="1200">
              <a:latin typeface="Lucida Sans"/>
              <a:cs typeface="Lucida Sans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82433" y="1902581"/>
            <a:ext cx="1905000" cy="4444365"/>
            <a:chOff x="7282433" y="1902581"/>
            <a:chExt cx="1905000" cy="4444365"/>
          </a:xfrm>
        </p:grpSpPr>
        <p:sp>
          <p:nvSpPr>
            <p:cNvPr id="11" name="object 11"/>
            <p:cNvSpPr/>
            <p:nvPr/>
          </p:nvSpPr>
          <p:spPr>
            <a:xfrm>
              <a:off x="7287196" y="1902581"/>
              <a:ext cx="0" cy="4444365"/>
            </a:xfrm>
            <a:custGeom>
              <a:avLst/>
              <a:gdLst/>
              <a:ahLst/>
              <a:cxnLst/>
              <a:rect l="l" t="t" r="r" b="b"/>
              <a:pathLst>
                <a:path h="4444365">
                  <a:moveTo>
                    <a:pt x="0" y="0"/>
                  </a:moveTo>
                  <a:lnTo>
                    <a:pt x="0" y="4444071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91959" y="2126068"/>
              <a:ext cx="1895475" cy="3994150"/>
            </a:xfrm>
            <a:custGeom>
              <a:avLst/>
              <a:gdLst/>
              <a:ahLst/>
              <a:cxnLst/>
              <a:rect l="l" t="t" r="r" b="b"/>
              <a:pathLst>
                <a:path w="1895475" h="3994150">
                  <a:moveTo>
                    <a:pt x="571500" y="3555250"/>
                  </a:moveTo>
                  <a:lnTo>
                    <a:pt x="0" y="3555250"/>
                  </a:lnTo>
                  <a:lnTo>
                    <a:pt x="0" y="3993946"/>
                  </a:lnTo>
                  <a:lnTo>
                    <a:pt x="571500" y="3993946"/>
                  </a:lnTo>
                  <a:lnTo>
                    <a:pt x="571500" y="3555250"/>
                  </a:lnTo>
                  <a:close/>
                </a:path>
                <a:path w="1895475" h="3994150">
                  <a:moveTo>
                    <a:pt x="742950" y="2666441"/>
                  </a:moveTo>
                  <a:lnTo>
                    <a:pt x="0" y="2666441"/>
                  </a:lnTo>
                  <a:lnTo>
                    <a:pt x="0" y="3105124"/>
                  </a:lnTo>
                  <a:lnTo>
                    <a:pt x="742950" y="3105124"/>
                  </a:lnTo>
                  <a:lnTo>
                    <a:pt x="742950" y="2666441"/>
                  </a:lnTo>
                  <a:close/>
                </a:path>
                <a:path w="1895475" h="3994150">
                  <a:moveTo>
                    <a:pt x="942975" y="1777631"/>
                  </a:moveTo>
                  <a:lnTo>
                    <a:pt x="0" y="1777631"/>
                  </a:lnTo>
                  <a:lnTo>
                    <a:pt x="0" y="2216315"/>
                  </a:lnTo>
                  <a:lnTo>
                    <a:pt x="942975" y="2216315"/>
                  </a:lnTo>
                  <a:lnTo>
                    <a:pt x="942975" y="1777631"/>
                  </a:lnTo>
                  <a:close/>
                </a:path>
                <a:path w="1895475" h="3994150">
                  <a:moveTo>
                    <a:pt x="1419225" y="888809"/>
                  </a:moveTo>
                  <a:lnTo>
                    <a:pt x="0" y="888809"/>
                  </a:lnTo>
                  <a:lnTo>
                    <a:pt x="0" y="1327505"/>
                  </a:lnTo>
                  <a:lnTo>
                    <a:pt x="1419225" y="1327505"/>
                  </a:lnTo>
                  <a:lnTo>
                    <a:pt x="1419225" y="888809"/>
                  </a:lnTo>
                  <a:close/>
                </a:path>
                <a:path w="1895475" h="3994150">
                  <a:moveTo>
                    <a:pt x="1895475" y="0"/>
                  </a:moveTo>
                  <a:lnTo>
                    <a:pt x="0" y="0"/>
                  </a:lnTo>
                  <a:lnTo>
                    <a:pt x="0" y="438683"/>
                  </a:lnTo>
                  <a:lnTo>
                    <a:pt x="1895475" y="438683"/>
                  </a:lnTo>
                  <a:lnTo>
                    <a:pt x="1895475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Text: Fig. 14 Knowledge of campus resources and policies"/>
          <p:cNvSpPr txBox="1"/>
          <p:nvPr/>
        </p:nvSpPr>
        <p:spPr>
          <a:xfrm>
            <a:off x="6445123" y="1380122"/>
            <a:ext cx="27349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0" marR="5080" indent="-940435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14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Knowledge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campus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resources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policies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9" name="Text: Know there are confidential resources on campus"/>
          <p:cNvSpPr txBox="1"/>
          <p:nvPr/>
        </p:nvSpPr>
        <p:spPr>
          <a:xfrm>
            <a:off x="6219317" y="2031662"/>
            <a:ext cx="93408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 marR="5080" indent="-137795" algn="just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Know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there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are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confidential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resources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on</a:t>
            </a:r>
            <a:endParaRPr lang="en-US" sz="1000">
              <a:latin typeface="Lucida Sans"/>
              <a:cs typeface="Lucida Sans"/>
            </a:endParaRPr>
          </a:p>
          <a:p>
            <a:pPr marL="454659">
              <a:lnSpc>
                <a:spcPct val="100000"/>
              </a:lnSpc>
              <a:spcBef>
                <a:spcPts val="5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campus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66%"/>
          <p:cNvSpPr txBox="1"/>
          <p:nvPr/>
        </p:nvSpPr>
        <p:spPr>
          <a:xfrm>
            <a:off x="9212833" y="2246300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Know where to get help"/>
          <p:cNvSpPr txBox="1"/>
          <p:nvPr/>
        </p:nvSpPr>
        <p:spPr>
          <a:xfrm>
            <a:off x="6392036" y="3071155"/>
            <a:ext cx="7613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570" marR="5080" indent="-103505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Know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where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get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help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49%"/>
          <p:cNvSpPr txBox="1"/>
          <p:nvPr/>
        </p:nvSpPr>
        <p:spPr>
          <a:xfrm>
            <a:off x="8736583" y="3142743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Understand what happens when a student reports sexual miscon"/>
          <p:cNvSpPr txBox="1"/>
          <p:nvPr/>
        </p:nvSpPr>
        <p:spPr>
          <a:xfrm>
            <a:off x="6028690" y="3805476"/>
            <a:ext cx="11252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048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Understand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what happens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when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a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student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 reports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misconduct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33%"/>
          <p:cNvSpPr txBox="1"/>
          <p:nvPr/>
        </p:nvSpPr>
        <p:spPr>
          <a:xfrm>
            <a:off x="8260333" y="4029650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Know Title IX protections"/>
          <p:cNvSpPr txBox="1"/>
          <p:nvPr/>
        </p:nvSpPr>
        <p:spPr>
          <a:xfrm>
            <a:off x="6371082" y="4844968"/>
            <a:ext cx="782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marR="5080" indent="-81280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Know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Title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IX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protections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26%"/>
          <p:cNvSpPr txBox="1"/>
          <p:nvPr/>
        </p:nvSpPr>
        <p:spPr>
          <a:xfrm>
            <a:off x="8060308" y="4916557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Learned about sexual misconduct through classes, trainings, "/>
          <p:cNvSpPr txBox="1"/>
          <p:nvPr/>
        </p:nvSpPr>
        <p:spPr>
          <a:xfrm>
            <a:off x="6028690" y="5502996"/>
            <a:ext cx="112522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14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Learned</a:t>
            </a:r>
            <a:r>
              <a:rPr lang="en-US" sz="10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about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misconduct through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classes, 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trainings,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other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programs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20%"/>
          <p:cNvSpPr txBox="1"/>
          <p:nvPr/>
        </p:nvSpPr>
        <p:spPr>
          <a:xfrm>
            <a:off x="7888858" y="5803464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5" name="Text: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14</a:t>
            </a:fld>
            <a:endParaRPr lang="en-US"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569839" y="127"/>
              <a:ext cx="4488815" cy="7483475"/>
            </a:xfrm>
            <a:custGeom>
              <a:avLst/>
              <a:gdLst/>
              <a:ahLst/>
              <a:cxnLst/>
              <a:rect l="l" t="t" r="r" b="b"/>
              <a:pathLst>
                <a:path w="4488814" h="7483475">
                  <a:moveTo>
                    <a:pt x="0" y="7483220"/>
                  </a:moveTo>
                  <a:lnTo>
                    <a:pt x="4488560" y="7483220"/>
                  </a:lnTo>
                  <a:lnTo>
                    <a:pt x="4488560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KNOWLEDGE | Campus Resources and Policies"/>
          <p:cNvSpPr txBox="1"/>
          <p:nvPr/>
        </p:nvSpPr>
        <p:spPr>
          <a:xfrm>
            <a:off x="640206" y="568325"/>
            <a:ext cx="40036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KNOWLEDGE</a:t>
            </a:r>
            <a:r>
              <a:rPr lang="en-US" sz="1400" spc="13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Campus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30" dirty="0">
                <a:solidFill>
                  <a:srgbClr val="B6B6B6"/>
                </a:solidFill>
                <a:latin typeface="Lucida Sans"/>
                <a:cs typeface="Lucida Sans"/>
              </a:rPr>
              <a:t>Resources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and</a:t>
            </a:r>
            <a:r>
              <a:rPr lang="en-US" sz="1400" spc="-10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Policies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Knowledge of Campus Offices and Departments Students were as"/>
          <p:cNvSpPr txBox="1"/>
          <p:nvPr/>
        </p:nvSpPr>
        <p:spPr>
          <a:xfrm>
            <a:off x="668781" y="1115567"/>
            <a:ext cx="3857625" cy="139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">
              <a:lnSpc>
                <a:spcPct val="108300"/>
              </a:lnSpc>
              <a:spcBef>
                <a:spcPts val="100"/>
              </a:spcBef>
            </a:pPr>
            <a:r>
              <a:rPr lang="en-US" sz="2400" spc="-185" dirty="0">
                <a:solidFill>
                  <a:srgbClr val="063D5E"/>
                </a:solidFill>
                <a:latin typeface="Arial Black"/>
                <a:cs typeface="Arial Black"/>
              </a:rPr>
              <a:t>Knowledge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Campus 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Offices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0" dirty="0">
                <a:solidFill>
                  <a:srgbClr val="063D5E"/>
                </a:solidFill>
                <a:latin typeface="Arial Black"/>
                <a:cs typeface="Arial Black"/>
              </a:rPr>
              <a:t>and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95" dirty="0">
                <a:solidFill>
                  <a:srgbClr val="063D5E"/>
                </a:solidFill>
                <a:latin typeface="Arial Black"/>
                <a:cs typeface="Arial Black"/>
              </a:rPr>
              <a:t>Departments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025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knowledge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certain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offices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departments.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Most students confirmed that they knew about Personal Counse"/>
          <p:cNvSpPr txBox="1"/>
          <p:nvPr/>
        </p:nvSpPr>
        <p:spPr>
          <a:xfrm>
            <a:off x="668781" y="2701035"/>
            <a:ext cx="4021454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latin typeface="Lucida Sans"/>
                <a:cs typeface="Lucida Sans"/>
              </a:rPr>
              <a:t>Most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students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confirmed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knew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about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Personal </a:t>
            </a:r>
            <a:r>
              <a:rPr lang="en-US" sz="1200" spc="-40" dirty="0">
                <a:latin typeface="Lucida Sans"/>
                <a:cs typeface="Lucida Sans"/>
              </a:rPr>
              <a:t>Counseling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(63%),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around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half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knew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about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Public </a:t>
            </a:r>
            <a:r>
              <a:rPr lang="en-US" sz="1200" spc="-20" dirty="0">
                <a:latin typeface="Lucida Sans"/>
                <a:cs typeface="Lucida Sans"/>
              </a:rPr>
              <a:t>Safety</a:t>
            </a:r>
            <a:r>
              <a:rPr lang="en-US" sz="1200" spc="-3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(54%).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When asked if Berkshire Community College has a Title IX Coo"/>
          <p:cNvSpPr txBox="1"/>
          <p:nvPr/>
        </p:nvSpPr>
        <p:spPr>
          <a:xfrm>
            <a:off x="668781" y="3584955"/>
            <a:ext cx="412877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dirty="0">
                <a:latin typeface="Lucida Sans"/>
                <a:cs typeface="Lucida Sans"/>
              </a:rPr>
              <a:t>When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asked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if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Berkshire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Community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College</a:t>
            </a:r>
            <a:r>
              <a:rPr lang="en-US" sz="1200" spc="-7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has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Title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IX </a:t>
            </a:r>
            <a:r>
              <a:rPr lang="en-US" sz="1200" spc="-35" dirty="0">
                <a:latin typeface="Lucida Sans"/>
                <a:cs typeface="Lucida Sans"/>
              </a:rPr>
              <a:t>Coordinator,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85%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participants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answered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were </a:t>
            </a:r>
            <a:r>
              <a:rPr lang="en-US" sz="1200" spc="-30" dirty="0">
                <a:latin typeface="Lucida Sans"/>
                <a:cs typeface="Lucida Sans"/>
              </a:rPr>
              <a:t>unsure,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13%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answered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85" dirty="0">
                <a:latin typeface="Lucida Sans"/>
                <a:cs typeface="Lucida Sans"/>
              </a:rPr>
              <a:t>‘yes,’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and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50" dirty="0">
                <a:latin typeface="Lucida Sans"/>
                <a:cs typeface="Lucida Sans"/>
              </a:rPr>
              <a:t>2%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participants answered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‘no.’</a:t>
            </a:r>
            <a:endParaRPr lang="en-US" sz="1200">
              <a:latin typeface="Lucida Sans"/>
              <a:cs typeface="Lucida Sans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31018" y="4940100"/>
            <a:ext cx="2099310" cy="1869439"/>
            <a:chOff x="6831018" y="4940100"/>
            <a:chExt cx="2099310" cy="1869439"/>
          </a:xfrm>
        </p:grpSpPr>
        <p:sp>
          <p:nvSpPr>
            <p:cNvPr id="10" name="object 10"/>
            <p:cNvSpPr/>
            <p:nvPr/>
          </p:nvSpPr>
          <p:spPr>
            <a:xfrm>
              <a:off x="6835789" y="4940100"/>
              <a:ext cx="0" cy="1869439"/>
            </a:xfrm>
            <a:custGeom>
              <a:avLst/>
              <a:gdLst/>
              <a:ahLst/>
              <a:cxnLst/>
              <a:rect l="l" t="t" r="r" b="b"/>
              <a:pathLst>
                <a:path h="1869440">
                  <a:moveTo>
                    <a:pt x="0" y="0"/>
                  </a:moveTo>
                  <a:lnTo>
                    <a:pt x="0" y="1868972"/>
                  </a:lnTo>
                </a:path>
              </a:pathLst>
            </a:custGeom>
            <a:ln w="9541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40559" y="5050459"/>
              <a:ext cx="2089785" cy="400685"/>
            </a:xfrm>
            <a:custGeom>
              <a:avLst/>
              <a:gdLst/>
              <a:ahLst/>
              <a:cxnLst/>
              <a:rect l="l" t="t" r="r" b="b"/>
              <a:pathLst>
                <a:path w="2089784" h="400685">
                  <a:moveTo>
                    <a:pt x="0" y="0"/>
                  </a:moveTo>
                  <a:lnTo>
                    <a:pt x="0" y="400494"/>
                  </a:lnTo>
                  <a:lnTo>
                    <a:pt x="2089562" y="400494"/>
                  </a:lnTo>
                  <a:lnTo>
                    <a:pt x="20895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4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40559" y="5673450"/>
              <a:ext cx="295910" cy="400685"/>
            </a:xfrm>
            <a:custGeom>
              <a:avLst/>
              <a:gdLst/>
              <a:ahLst/>
              <a:cxnLst/>
              <a:rect l="l" t="t" r="r" b="b"/>
              <a:pathLst>
                <a:path w="295909" h="400685">
                  <a:moveTo>
                    <a:pt x="0" y="0"/>
                  </a:moveTo>
                  <a:lnTo>
                    <a:pt x="0" y="400494"/>
                  </a:lnTo>
                  <a:lnTo>
                    <a:pt x="295782" y="400494"/>
                  </a:lnTo>
                  <a:lnTo>
                    <a:pt x="2957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40559" y="6296440"/>
              <a:ext cx="48260" cy="400685"/>
            </a:xfrm>
            <a:custGeom>
              <a:avLst/>
              <a:gdLst/>
              <a:ahLst/>
              <a:cxnLst/>
              <a:rect l="l" t="t" r="r" b="b"/>
              <a:pathLst>
                <a:path w="48259" h="400684">
                  <a:moveTo>
                    <a:pt x="0" y="0"/>
                  </a:moveTo>
                  <a:lnTo>
                    <a:pt x="0" y="400494"/>
                  </a:lnTo>
                  <a:lnTo>
                    <a:pt x="47706" y="400494"/>
                  </a:lnTo>
                  <a:lnTo>
                    <a:pt x="477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DA2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Text: Fig. 15 Knowledge of campus offices or departments"/>
          <p:cNvSpPr txBox="1"/>
          <p:nvPr/>
        </p:nvSpPr>
        <p:spPr>
          <a:xfrm>
            <a:off x="6524243" y="1108204"/>
            <a:ext cx="251523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8025" marR="5080" indent="-69596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15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Knowledge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campus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offices </a:t>
            </a:r>
            <a:r>
              <a:rPr lang="en-US" sz="1100" spc="-30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departments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8" name="Text: Personal Counseling"/>
          <p:cNvSpPr txBox="1"/>
          <p:nvPr/>
        </p:nvSpPr>
        <p:spPr>
          <a:xfrm>
            <a:off x="6069076" y="1950484"/>
            <a:ext cx="6819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795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Personal 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Counseling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6" name="Text: 63%"/>
          <p:cNvSpPr txBox="1"/>
          <p:nvPr/>
        </p:nvSpPr>
        <p:spPr>
          <a:xfrm>
            <a:off x="9020175" y="2022073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9" name="Text: Public Safety"/>
          <p:cNvSpPr txBox="1"/>
          <p:nvPr/>
        </p:nvSpPr>
        <p:spPr>
          <a:xfrm>
            <a:off x="5972175" y="2989985"/>
            <a:ext cx="77914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Public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Safety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7" name="Text: 54%"/>
          <p:cNvSpPr txBox="1"/>
          <p:nvPr/>
        </p:nvSpPr>
        <p:spPr>
          <a:xfrm>
            <a:off x="8715375" y="2985280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54%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4" name="Text: Fig. 16 Does Berkshire Community College have a Title IX Coo"/>
          <p:cNvSpPr txBox="1"/>
          <p:nvPr/>
        </p:nvSpPr>
        <p:spPr>
          <a:xfrm>
            <a:off x="6533094" y="4417698"/>
            <a:ext cx="24968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085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16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Does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Berkshire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Community </a:t>
            </a: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College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have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Title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95" dirty="0">
                <a:solidFill>
                  <a:srgbClr val="585858"/>
                </a:solidFill>
                <a:latin typeface="Arial Black"/>
                <a:cs typeface="Arial Black"/>
              </a:rPr>
              <a:t>IX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Coordinator?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8" name="Text: Unsure"/>
          <p:cNvSpPr txBox="1"/>
          <p:nvPr/>
        </p:nvSpPr>
        <p:spPr>
          <a:xfrm>
            <a:off x="6242655" y="5164521"/>
            <a:ext cx="4584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Unsure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85%"/>
          <p:cNvSpPr txBox="1"/>
          <p:nvPr/>
        </p:nvSpPr>
        <p:spPr>
          <a:xfrm>
            <a:off x="8955588" y="5159817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Yes"/>
          <p:cNvSpPr txBox="1"/>
          <p:nvPr/>
        </p:nvSpPr>
        <p:spPr>
          <a:xfrm>
            <a:off x="6471902" y="5784334"/>
            <a:ext cx="2292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13%"/>
          <p:cNvSpPr txBox="1"/>
          <p:nvPr/>
        </p:nvSpPr>
        <p:spPr>
          <a:xfrm>
            <a:off x="7161807" y="577962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No"/>
          <p:cNvSpPr txBox="1"/>
          <p:nvPr/>
        </p:nvSpPr>
        <p:spPr>
          <a:xfrm>
            <a:off x="6502562" y="6404146"/>
            <a:ext cx="19875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2%"/>
          <p:cNvSpPr txBox="1"/>
          <p:nvPr/>
        </p:nvSpPr>
        <p:spPr>
          <a:xfrm>
            <a:off x="6913732" y="6399441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2204" y="3995292"/>
            <a:ext cx="3320415" cy="0"/>
          </a:xfrm>
          <a:custGeom>
            <a:avLst/>
            <a:gdLst/>
            <a:ahLst/>
            <a:cxnLst/>
            <a:rect l="l" t="t" r="r" b="b"/>
            <a:pathLst>
              <a:path w="3320415">
                <a:moveTo>
                  <a:pt x="0" y="0"/>
                </a:moveTo>
                <a:lnTo>
                  <a:pt x="3320414" y="0"/>
                </a:lnTo>
              </a:path>
            </a:pathLst>
          </a:custGeom>
          <a:ln w="12700">
            <a:solidFill>
              <a:srgbClr val="B6B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80225" y="1630667"/>
            <a:ext cx="2114550" cy="1936114"/>
            <a:chOff x="6880225" y="1630667"/>
            <a:chExt cx="2114550" cy="1936114"/>
          </a:xfrm>
        </p:grpSpPr>
        <p:sp>
          <p:nvSpPr>
            <p:cNvPr id="23" name="object 23"/>
            <p:cNvSpPr/>
            <p:nvPr/>
          </p:nvSpPr>
          <p:spPr>
            <a:xfrm>
              <a:off x="6884987" y="1630667"/>
              <a:ext cx="0" cy="1936114"/>
            </a:xfrm>
            <a:custGeom>
              <a:avLst/>
              <a:gdLst/>
              <a:ahLst/>
              <a:cxnLst/>
              <a:rect l="l" t="t" r="r" b="b"/>
              <a:pathLst>
                <a:path h="1936114">
                  <a:moveTo>
                    <a:pt x="0" y="0"/>
                  </a:moveTo>
                  <a:lnTo>
                    <a:pt x="0" y="1935952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889737" y="1874976"/>
              <a:ext cx="2105025" cy="1445260"/>
            </a:xfrm>
            <a:custGeom>
              <a:avLst/>
              <a:gdLst/>
              <a:ahLst/>
              <a:cxnLst/>
              <a:rect l="l" t="t" r="r" b="b"/>
              <a:pathLst>
                <a:path w="2105025" h="1445260">
                  <a:moveTo>
                    <a:pt x="1800225" y="967981"/>
                  </a:moveTo>
                  <a:lnTo>
                    <a:pt x="0" y="967981"/>
                  </a:lnTo>
                  <a:lnTo>
                    <a:pt x="0" y="1444815"/>
                  </a:lnTo>
                  <a:lnTo>
                    <a:pt x="1800225" y="1444815"/>
                  </a:lnTo>
                  <a:lnTo>
                    <a:pt x="1800225" y="967981"/>
                  </a:lnTo>
                  <a:close/>
                </a:path>
                <a:path w="2105025" h="1445260">
                  <a:moveTo>
                    <a:pt x="2105025" y="0"/>
                  </a:moveTo>
                  <a:lnTo>
                    <a:pt x="0" y="0"/>
                  </a:lnTo>
                  <a:lnTo>
                    <a:pt x="0" y="476834"/>
                  </a:lnTo>
                  <a:lnTo>
                    <a:pt x="2105025" y="476834"/>
                  </a:lnTo>
                  <a:lnTo>
                    <a:pt x="2105025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1" name="Text: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15</a:t>
            </a:fld>
            <a:endParaRPr lang="en-US"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569839" y="127"/>
              <a:ext cx="4488815" cy="7483475"/>
            </a:xfrm>
            <a:custGeom>
              <a:avLst/>
              <a:gdLst/>
              <a:ahLst/>
              <a:cxnLst/>
              <a:rect l="l" t="t" r="r" b="b"/>
              <a:pathLst>
                <a:path w="4488814" h="7483475">
                  <a:moveTo>
                    <a:pt x="0" y="7483220"/>
                  </a:moveTo>
                  <a:lnTo>
                    <a:pt x="4488560" y="7483220"/>
                  </a:lnTo>
                  <a:lnTo>
                    <a:pt x="4488560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34821" y="1539277"/>
              <a:ext cx="0" cy="5050790"/>
            </a:xfrm>
            <a:custGeom>
              <a:avLst/>
              <a:gdLst/>
              <a:ahLst/>
              <a:cxnLst/>
              <a:rect l="l" t="t" r="r" b="b"/>
              <a:pathLst>
                <a:path h="5050790">
                  <a:moveTo>
                    <a:pt x="0" y="0"/>
                  </a:moveTo>
                  <a:lnTo>
                    <a:pt x="0" y="5050686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39584" y="1714690"/>
              <a:ext cx="1914525" cy="4691380"/>
            </a:xfrm>
            <a:custGeom>
              <a:avLst/>
              <a:gdLst/>
              <a:ahLst/>
              <a:cxnLst/>
              <a:rect l="l" t="t" r="r" b="b"/>
              <a:pathLst>
                <a:path w="1914525" h="4691380">
                  <a:moveTo>
                    <a:pt x="809625" y="4329163"/>
                  </a:moveTo>
                  <a:lnTo>
                    <a:pt x="0" y="4329163"/>
                  </a:lnTo>
                  <a:lnTo>
                    <a:pt x="0" y="4691291"/>
                  </a:lnTo>
                  <a:lnTo>
                    <a:pt x="809625" y="4691291"/>
                  </a:lnTo>
                  <a:lnTo>
                    <a:pt x="809625" y="4329163"/>
                  </a:lnTo>
                  <a:close/>
                </a:path>
                <a:path w="1914525" h="4691380">
                  <a:moveTo>
                    <a:pt x="904862" y="3607638"/>
                  </a:moveTo>
                  <a:lnTo>
                    <a:pt x="0" y="3607638"/>
                  </a:lnTo>
                  <a:lnTo>
                    <a:pt x="0" y="3969766"/>
                  </a:lnTo>
                  <a:lnTo>
                    <a:pt x="904862" y="3969766"/>
                  </a:lnTo>
                  <a:lnTo>
                    <a:pt x="904862" y="3607638"/>
                  </a:lnTo>
                  <a:close/>
                </a:path>
                <a:path w="1914525" h="4691380">
                  <a:moveTo>
                    <a:pt x="1181087" y="2886113"/>
                  </a:moveTo>
                  <a:lnTo>
                    <a:pt x="0" y="2886113"/>
                  </a:lnTo>
                  <a:lnTo>
                    <a:pt x="0" y="3248241"/>
                  </a:lnTo>
                  <a:lnTo>
                    <a:pt x="1181087" y="3248241"/>
                  </a:lnTo>
                  <a:lnTo>
                    <a:pt x="1181087" y="2886113"/>
                  </a:lnTo>
                  <a:close/>
                </a:path>
                <a:path w="1914525" h="4691380">
                  <a:moveTo>
                    <a:pt x="1181087" y="2164588"/>
                  </a:moveTo>
                  <a:lnTo>
                    <a:pt x="0" y="2164588"/>
                  </a:lnTo>
                  <a:lnTo>
                    <a:pt x="0" y="2526715"/>
                  </a:lnTo>
                  <a:lnTo>
                    <a:pt x="1181087" y="2526715"/>
                  </a:lnTo>
                  <a:lnTo>
                    <a:pt x="1181087" y="2164588"/>
                  </a:lnTo>
                  <a:close/>
                </a:path>
                <a:path w="1914525" h="4691380">
                  <a:moveTo>
                    <a:pt x="1266812" y="1443062"/>
                  </a:moveTo>
                  <a:lnTo>
                    <a:pt x="0" y="1443062"/>
                  </a:lnTo>
                  <a:lnTo>
                    <a:pt x="0" y="1805178"/>
                  </a:lnTo>
                  <a:lnTo>
                    <a:pt x="1266812" y="1805178"/>
                  </a:lnTo>
                  <a:lnTo>
                    <a:pt x="1266812" y="1443062"/>
                  </a:lnTo>
                  <a:close/>
                </a:path>
                <a:path w="1914525" h="4691380">
                  <a:moveTo>
                    <a:pt x="1819262" y="721537"/>
                  </a:moveTo>
                  <a:lnTo>
                    <a:pt x="0" y="721537"/>
                  </a:lnTo>
                  <a:lnTo>
                    <a:pt x="0" y="1083652"/>
                  </a:lnTo>
                  <a:lnTo>
                    <a:pt x="1819262" y="1083652"/>
                  </a:lnTo>
                  <a:lnTo>
                    <a:pt x="1819262" y="721537"/>
                  </a:lnTo>
                  <a:close/>
                </a:path>
                <a:path w="1914525" h="4691380">
                  <a:moveTo>
                    <a:pt x="1914512" y="0"/>
                  </a:moveTo>
                  <a:lnTo>
                    <a:pt x="0" y="0"/>
                  </a:lnTo>
                  <a:lnTo>
                    <a:pt x="0" y="362127"/>
                  </a:lnTo>
                  <a:lnTo>
                    <a:pt x="1914512" y="362127"/>
                  </a:lnTo>
                  <a:lnTo>
                    <a:pt x="1914512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Text: KNOWLEDGE | Campus Resources and Policies"/>
          <p:cNvSpPr txBox="1"/>
          <p:nvPr/>
        </p:nvSpPr>
        <p:spPr>
          <a:xfrm>
            <a:off x="640206" y="520700"/>
            <a:ext cx="40036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KNOWLEDGE</a:t>
            </a:r>
            <a:r>
              <a:rPr lang="en-US" sz="1400" spc="13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114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Campus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30" dirty="0">
                <a:solidFill>
                  <a:srgbClr val="B6B6B6"/>
                </a:solidFill>
                <a:latin typeface="Lucida Sans"/>
                <a:cs typeface="Lucida Sans"/>
              </a:rPr>
              <a:t>Resources</a:t>
            </a:r>
            <a:r>
              <a:rPr lang="en-US" sz="1400" spc="-8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and</a:t>
            </a:r>
            <a:r>
              <a:rPr lang="en-US" sz="1400" spc="-10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Policies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7" name="Slide title: Knowledge of Sexual Misconduct Prevention" descr="$PPTXTitle"/>
          <p:cNvSpPr txBox="1">
            <a:spLocks noGrp="1"/>
          </p:cNvSpPr>
          <p:nvPr>
            <p:ph type="title"/>
          </p:nvPr>
        </p:nvSpPr>
        <p:spPr>
          <a:xfrm>
            <a:off x="668908" y="972692"/>
            <a:ext cx="354266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pc="-185" dirty="0"/>
              <a:t>Knowledge</a:t>
            </a:r>
            <a:r>
              <a:rPr lang="en-US" spc="-160" dirty="0"/>
              <a:t> </a:t>
            </a:r>
            <a:r>
              <a:rPr lang="en-US" spc="-80" dirty="0"/>
              <a:t>of</a:t>
            </a:r>
            <a:r>
              <a:rPr lang="en-US" spc="-155" dirty="0"/>
              <a:t> </a:t>
            </a:r>
            <a:r>
              <a:rPr lang="en-US" spc="-10" dirty="0"/>
              <a:t>Sexual </a:t>
            </a:r>
            <a:r>
              <a:rPr lang="en-US" spc="-150" dirty="0"/>
              <a:t>Misconduct</a:t>
            </a:r>
            <a:r>
              <a:rPr lang="en-US" spc="-114" dirty="0"/>
              <a:t> </a:t>
            </a:r>
            <a:r>
              <a:rPr lang="en-US" spc="-90" dirty="0"/>
              <a:t>Prevention</a:t>
            </a:r>
          </a:p>
        </p:txBody>
      </p:sp>
      <p:sp>
        <p:nvSpPr>
          <p:cNvPr id="8" name="Text: Students were asked whether they had received written, verba"/>
          <p:cNvSpPr txBox="1"/>
          <p:nvPr/>
        </p:nvSpPr>
        <p:spPr>
          <a:xfrm>
            <a:off x="668781" y="1895220"/>
            <a:ext cx="4024629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whether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received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written,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verbal,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online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anyone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College relevant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sexual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prevention.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9" name="Text: Prevention About a third of participants confirmed that they"/>
          <p:cNvSpPr txBox="1"/>
          <p:nvPr/>
        </p:nvSpPr>
        <p:spPr>
          <a:xfrm>
            <a:off x="668781" y="2741041"/>
            <a:ext cx="4389120" cy="12065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US" sz="1200" spc="-10" dirty="0">
                <a:solidFill>
                  <a:srgbClr val="1F487D"/>
                </a:solidFill>
                <a:latin typeface="Arial Black"/>
                <a:cs typeface="Arial Black"/>
              </a:rPr>
              <a:t>Prevention</a:t>
            </a:r>
            <a:endParaRPr lang="en-US" sz="12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300"/>
              </a:spcBef>
            </a:pPr>
            <a:r>
              <a:rPr lang="en-US" sz="1200" spc="-30" dirty="0">
                <a:latin typeface="Lucida Sans"/>
                <a:cs typeface="Lucida Sans"/>
              </a:rPr>
              <a:t>About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third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participants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confirmed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received </a:t>
            </a:r>
            <a:r>
              <a:rPr lang="en-US" sz="1200" spc="-30" dirty="0">
                <a:latin typeface="Lucida Sans"/>
                <a:cs typeface="Lucida Sans"/>
              </a:rPr>
              <a:t>information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how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help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prevent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(32%), and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29%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received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information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how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intervene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as</a:t>
            </a: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7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bystander.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0" name="Text: Definitions and Policies Most students were informed of the "/>
          <p:cNvSpPr txBox="1"/>
          <p:nvPr/>
        </p:nvSpPr>
        <p:spPr>
          <a:xfrm>
            <a:off x="668781" y="4105021"/>
            <a:ext cx="4357370" cy="1427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US" sz="1200" spc="-60" dirty="0">
                <a:solidFill>
                  <a:srgbClr val="1F487D"/>
                </a:solidFill>
                <a:latin typeface="Arial Black"/>
                <a:cs typeface="Arial Black"/>
              </a:rPr>
              <a:t>Definitions</a:t>
            </a:r>
            <a:r>
              <a:rPr lang="en-US" sz="1200" spc="-40" dirty="0">
                <a:solidFill>
                  <a:srgbClr val="1F487D"/>
                </a:solidFill>
                <a:latin typeface="Arial Black"/>
                <a:cs typeface="Arial Black"/>
              </a:rPr>
              <a:t> </a:t>
            </a:r>
            <a:r>
              <a:rPr lang="en-US" sz="1200" spc="-55" dirty="0">
                <a:solidFill>
                  <a:srgbClr val="1F487D"/>
                </a:solidFill>
                <a:latin typeface="Arial Black"/>
                <a:cs typeface="Arial Black"/>
              </a:rPr>
              <a:t>and</a:t>
            </a:r>
            <a:r>
              <a:rPr lang="en-US" sz="1200" spc="-40" dirty="0">
                <a:solidFill>
                  <a:srgbClr val="1F487D"/>
                </a:solidFill>
                <a:latin typeface="Arial Black"/>
                <a:cs typeface="Arial Black"/>
              </a:rPr>
              <a:t> </a:t>
            </a:r>
            <a:r>
              <a:rPr lang="en-US" sz="1200" spc="-10" dirty="0">
                <a:solidFill>
                  <a:srgbClr val="1F487D"/>
                </a:solidFill>
                <a:latin typeface="Arial Black"/>
                <a:cs typeface="Arial Black"/>
              </a:rPr>
              <a:t>Policies</a:t>
            </a:r>
            <a:endParaRPr lang="en-US" sz="12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300"/>
              </a:spcBef>
            </a:pPr>
            <a:r>
              <a:rPr lang="en-US" sz="1200" spc="-10" dirty="0">
                <a:latin typeface="Lucida Sans"/>
                <a:cs typeface="Lucida Sans"/>
              </a:rPr>
              <a:t>Most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students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were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informed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5" dirty="0">
                <a:latin typeface="Lucida Sans"/>
                <a:cs typeface="Lucida Sans"/>
              </a:rPr>
              <a:t> school’s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policy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sexual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(65%).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Forty-</a:t>
            </a:r>
            <a:r>
              <a:rPr lang="en-US" sz="1200" spc="-10" dirty="0">
                <a:latin typeface="Lucida Sans"/>
                <a:cs typeface="Lucida Sans"/>
              </a:rPr>
              <a:t>two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percent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(42%)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confirmed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that they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received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information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definition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sexual </a:t>
            </a:r>
            <a:r>
              <a:rPr lang="en-US" sz="1200" spc="-40" dirty="0">
                <a:latin typeface="Lucida Sans"/>
                <a:cs typeface="Lucida Sans"/>
              </a:rPr>
              <a:t>misconduct,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and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68%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were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informed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definition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of consent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how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obtain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it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from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partner.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1" name="Text: Reporting and Resources Slightly less than half of students "/>
          <p:cNvSpPr txBox="1"/>
          <p:nvPr/>
        </p:nvSpPr>
        <p:spPr>
          <a:xfrm>
            <a:off x="668781" y="5689980"/>
            <a:ext cx="4438015" cy="9855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US" sz="1200" spc="-70" dirty="0">
                <a:solidFill>
                  <a:srgbClr val="1F487D"/>
                </a:solidFill>
                <a:latin typeface="Arial Black"/>
                <a:cs typeface="Arial Black"/>
              </a:rPr>
              <a:t>Reporting</a:t>
            </a:r>
            <a:r>
              <a:rPr lang="en-US" sz="1200" spc="-65" dirty="0">
                <a:solidFill>
                  <a:srgbClr val="1F487D"/>
                </a:solidFill>
                <a:latin typeface="Arial Black"/>
                <a:cs typeface="Arial Black"/>
              </a:rPr>
              <a:t> </a:t>
            </a:r>
            <a:r>
              <a:rPr lang="en-US" sz="1200" spc="-55" dirty="0">
                <a:solidFill>
                  <a:srgbClr val="1F487D"/>
                </a:solidFill>
                <a:latin typeface="Arial Black"/>
                <a:cs typeface="Arial Black"/>
              </a:rPr>
              <a:t>and</a:t>
            </a:r>
            <a:r>
              <a:rPr lang="en-US" sz="1200" spc="-60" dirty="0">
                <a:solidFill>
                  <a:srgbClr val="1F487D"/>
                </a:solidFill>
                <a:latin typeface="Arial Black"/>
                <a:cs typeface="Arial Black"/>
              </a:rPr>
              <a:t> </a:t>
            </a:r>
            <a:r>
              <a:rPr lang="en-US" sz="1200" spc="-10" dirty="0">
                <a:solidFill>
                  <a:srgbClr val="1F487D"/>
                </a:solidFill>
                <a:latin typeface="Arial Black"/>
                <a:cs typeface="Arial Black"/>
              </a:rPr>
              <a:t>Resources</a:t>
            </a:r>
            <a:endParaRPr lang="en-US" sz="12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300"/>
              </a:spcBef>
            </a:pPr>
            <a:r>
              <a:rPr lang="en-US" sz="1200" spc="-45" dirty="0">
                <a:latin typeface="Lucida Sans"/>
                <a:cs typeface="Lucida Sans"/>
              </a:rPr>
              <a:t>Slightly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less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than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half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students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received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information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on </a:t>
            </a:r>
            <a:r>
              <a:rPr lang="en-US" sz="1200" dirty="0">
                <a:latin typeface="Lucida Sans"/>
                <a:cs typeface="Lucida Sans"/>
              </a:rPr>
              <a:t>where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get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help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50" dirty="0">
                <a:latin typeface="Lucida Sans"/>
                <a:cs typeface="Lucida Sans"/>
              </a:rPr>
              <a:t>if </a:t>
            </a:r>
            <a:r>
              <a:rPr lang="en-US" sz="1200" spc="-20" dirty="0">
                <a:latin typeface="Lucida Sans"/>
                <a:cs typeface="Lucida Sans"/>
              </a:rPr>
              <a:t>someone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they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know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experiences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sexual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(45%)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how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report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(42%).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3" name="Text: Fig. 17 Received information about the following from someon"/>
          <p:cNvSpPr txBox="1"/>
          <p:nvPr/>
        </p:nvSpPr>
        <p:spPr>
          <a:xfrm>
            <a:off x="6455029" y="1017194"/>
            <a:ext cx="27146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" marR="5080" indent="-28575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17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95" dirty="0">
                <a:solidFill>
                  <a:srgbClr val="585858"/>
                </a:solidFill>
                <a:latin typeface="Arial Black"/>
                <a:cs typeface="Arial Black"/>
              </a:rPr>
              <a:t>Received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information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about </a:t>
            </a:r>
            <a:r>
              <a:rPr lang="en-US" sz="1100" spc="-25" dirty="0">
                <a:solidFill>
                  <a:srgbClr val="585858"/>
                </a:solidFill>
                <a:latin typeface="Arial Black"/>
                <a:cs typeface="Arial Black"/>
              </a:rPr>
              <a:t>the 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following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25" dirty="0">
                <a:solidFill>
                  <a:srgbClr val="585858"/>
                </a:solidFill>
                <a:latin typeface="Arial Black"/>
                <a:cs typeface="Arial Black"/>
              </a:rPr>
              <a:t>from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someone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at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25" dirty="0">
                <a:solidFill>
                  <a:srgbClr val="585858"/>
                </a:solidFill>
                <a:latin typeface="Arial Black"/>
                <a:cs typeface="Arial Black"/>
              </a:rPr>
              <a:t>school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1" name="Text: Definition of consent"/>
          <p:cNvSpPr txBox="1"/>
          <p:nvPr/>
        </p:nvSpPr>
        <p:spPr>
          <a:xfrm>
            <a:off x="6441948" y="1734960"/>
            <a:ext cx="759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Definition</a:t>
            </a:r>
            <a:r>
              <a:rPr lang="en-US" sz="1000" spc="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of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consent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68%"/>
          <p:cNvSpPr txBox="1"/>
          <p:nvPr/>
        </p:nvSpPr>
        <p:spPr>
          <a:xfrm>
            <a:off x="9279508" y="179696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School's sexual misconduct policy"/>
          <p:cNvSpPr txBox="1"/>
          <p:nvPr/>
        </p:nvSpPr>
        <p:spPr>
          <a:xfrm>
            <a:off x="6112255" y="2459210"/>
            <a:ext cx="1089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8275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School's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misconduct</a:t>
            </a:r>
            <a:r>
              <a:rPr lang="en-US" sz="10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policy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65%"/>
          <p:cNvSpPr txBox="1"/>
          <p:nvPr/>
        </p:nvSpPr>
        <p:spPr>
          <a:xfrm>
            <a:off x="9184258" y="252121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Where to get help"/>
          <p:cNvSpPr txBox="1"/>
          <p:nvPr/>
        </p:nvSpPr>
        <p:spPr>
          <a:xfrm>
            <a:off x="6120257" y="3250167"/>
            <a:ext cx="108140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Where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get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help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45%"/>
          <p:cNvSpPr txBox="1"/>
          <p:nvPr/>
        </p:nvSpPr>
        <p:spPr>
          <a:xfrm>
            <a:off x="8631808" y="3245465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Definition of sexual misconduct"/>
          <p:cNvSpPr txBox="1"/>
          <p:nvPr/>
        </p:nvSpPr>
        <p:spPr>
          <a:xfrm>
            <a:off x="6030341" y="3898179"/>
            <a:ext cx="1171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Definition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misconduct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42%"/>
          <p:cNvSpPr txBox="1"/>
          <p:nvPr/>
        </p:nvSpPr>
        <p:spPr>
          <a:xfrm>
            <a:off x="8546083" y="3969715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Text: How to report"/>
          <p:cNvSpPr txBox="1"/>
          <p:nvPr/>
        </p:nvSpPr>
        <p:spPr>
          <a:xfrm>
            <a:off x="6344030" y="4698665"/>
            <a:ext cx="85661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How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report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42%"/>
          <p:cNvSpPr txBox="1"/>
          <p:nvPr/>
        </p:nvSpPr>
        <p:spPr>
          <a:xfrm>
            <a:off x="8546083" y="4684434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: How to help prevent sexual misconduct"/>
          <p:cNvSpPr txBox="1"/>
          <p:nvPr/>
        </p:nvSpPr>
        <p:spPr>
          <a:xfrm>
            <a:off x="6304661" y="5260912"/>
            <a:ext cx="89661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30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How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help prevent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misconduct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9" name="Text: 32%"/>
          <p:cNvSpPr txBox="1"/>
          <p:nvPr/>
        </p:nvSpPr>
        <p:spPr>
          <a:xfrm>
            <a:off x="8269858" y="5408684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7" name="Text: Bystander intervention"/>
          <p:cNvSpPr txBox="1"/>
          <p:nvPr/>
        </p:nvSpPr>
        <p:spPr>
          <a:xfrm>
            <a:off x="6452742" y="6061398"/>
            <a:ext cx="748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Bystander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intervention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0" name="Text: 29%"/>
          <p:cNvSpPr txBox="1"/>
          <p:nvPr/>
        </p:nvSpPr>
        <p:spPr>
          <a:xfrm>
            <a:off x="8174608" y="6132933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8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9" name="Text: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16</a:t>
            </a:fld>
            <a:endParaRPr lang="en-US"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339204" y="4181983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Campus Climate" descr="$PPTXTitle"/>
          <p:cNvSpPr txBox="1">
            <a:spLocks noGrp="1"/>
          </p:cNvSpPr>
          <p:nvPr>
            <p:ph type="title"/>
          </p:nvPr>
        </p:nvSpPr>
        <p:spPr>
          <a:xfrm>
            <a:off x="6339204" y="4481576"/>
            <a:ext cx="1655445" cy="9848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710"/>
              </a:lnSpc>
              <a:spcBef>
                <a:spcPts val="330"/>
              </a:spcBef>
            </a:pPr>
            <a:r>
              <a:rPr lang="en-US" sz="3200" spc="-215" dirty="0"/>
              <a:t>Campus </a:t>
            </a:r>
            <a:r>
              <a:rPr lang="en-US" sz="3200" spc="-110" dirty="0"/>
              <a:t>Climate</a:t>
            </a:r>
            <a:endParaRPr lang="en-US"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2291" y="127"/>
            <a:ext cx="4166235" cy="7483475"/>
          </a:xfrm>
          <a:custGeom>
            <a:avLst/>
            <a:gdLst/>
            <a:ahLst/>
            <a:cxnLst/>
            <a:rect l="l" t="t" r="r" b="b"/>
            <a:pathLst>
              <a:path w="4166234" h="7483475">
                <a:moveTo>
                  <a:pt x="0" y="7483220"/>
                </a:moveTo>
                <a:lnTo>
                  <a:pt x="4166108" y="7483220"/>
                </a:lnTo>
                <a:lnTo>
                  <a:pt x="4166108" y="0"/>
                </a:lnTo>
                <a:lnTo>
                  <a:pt x="0" y="0"/>
                </a:lnTo>
                <a:lnTo>
                  <a:pt x="0" y="748322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: CAMPUS CLIMATE | Campus Culture"/>
          <p:cNvSpPr txBox="1"/>
          <p:nvPr/>
        </p:nvSpPr>
        <p:spPr>
          <a:xfrm>
            <a:off x="640206" y="568325"/>
            <a:ext cx="31108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45" dirty="0">
                <a:solidFill>
                  <a:srgbClr val="B6B6B6"/>
                </a:solidFill>
                <a:latin typeface="Arial Black"/>
                <a:cs typeface="Arial Black"/>
              </a:rPr>
              <a:t>CAMPUS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CLIMATE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Campus</a:t>
            </a:r>
            <a:r>
              <a:rPr lang="en-US" sz="14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Culture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3" name="Slide title: Campus Culture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17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65" dirty="0"/>
              <a:t>Campus</a:t>
            </a:r>
            <a:r>
              <a:rPr lang="en-US" spc="-150" dirty="0"/>
              <a:t> </a:t>
            </a:r>
            <a:r>
              <a:rPr lang="en-US" spc="-80" dirty="0"/>
              <a:t>Culture</a:t>
            </a:r>
          </a:p>
        </p:txBody>
      </p:sp>
      <p:sp>
        <p:nvSpPr>
          <p:cNvPr id="4" name="Text: Students were asked about the culture of sexual harassment a"/>
          <p:cNvSpPr txBox="1"/>
          <p:nvPr/>
        </p:nvSpPr>
        <p:spPr>
          <a:xfrm>
            <a:off x="668781" y="2038095"/>
            <a:ext cx="420941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culture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Berkshire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Community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50" dirty="0">
                <a:latin typeface="Lucida Sans"/>
                <a:cs typeface="Lucida Sans"/>
              </a:rPr>
              <a:t>College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their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perceptions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60" dirty="0">
                <a:latin typeface="Lucida Sans"/>
                <a:cs typeface="Lucida Sans"/>
              </a:rPr>
              <a:t> College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’s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efforts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respond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misconduct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.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responses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scored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a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scale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1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4,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4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being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positive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response.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5" name="Text: On average, student s agreed that it is uncommon for people "/>
          <p:cNvSpPr txBox="1"/>
          <p:nvPr/>
        </p:nvSpPr>
        <p:spPr>
          <a:xfrm>
            <a:off x="668781" y="3363976"/>
            <a:ext cx="4269740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average,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30" dirty="0">
                <a:latin typeface="Lucida Sans"/>
                <a:cs typeface="Lucida Sans"/>
              </a:rPr>
              <a:t>s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85" dirty="0">
                <a:solidFill>
                  <a:srgbClr val="2C88B0"/>
                </a:solidFill>
                <a:latin typeface="Arial Black"/>
                <a:cs typeface="Arial Black"/>
              </a:rPr>
              <a:t>agreed</a:t>
            </a:r>
            <a:r>
              <a:rPr lang="en-US" sz="12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it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uncommon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for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people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school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make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sexist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comments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jokes,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College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doing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good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job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trying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occurring,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holding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perpetrators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 accountable.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3.3 /4 Campus Culture"/>
          <p:cNvSpPr txBox="1"/>
          <p:nvPr/>
        </p:nvSpPr>
        <p:spPr>
          <a:xfrm>
            <a:off x="7049643" y="2496904"/>
            <a:ext cx="1855470" cy="133858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408940">
              <a:lnSpc>
                <a:spcPct val="100000"/>
              </a:lnSpc>
              <a:spcBef>
                <a:spcPts val="1200"/>
              </a:spcBef>
            </a:pPr>
            <a:r>
              <a:rPr lang="en-US" sz="5600" spc="-370" dirty="0">
                <a:solidFill>
                  <a:srgbClr val="2C88B0"/>
                </a:solidFill>
                <a:latin typeface="Arial Black"/>
                <a:cs typeface="Arial Black"/>
              </a:rPr>
              <a:t>3.3</a:t>
            </a:r>
            <a:r>
              <a:rPr lang="en-US" sz="2000" spc="-370" dirty="0">
                <a:solidFill>
                  <a:srgbClr val="929292"/>
                </a:solidFill>
                <a:latin typeface="Lucida Sans"/>
                <a:cs typeface="Lucida Sans"/>
              </a:rPr>
              <a:t>/4</a:t>
            </a:r>
            <a:endParaRPr lang="en-US" sz="2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lang="en-US" sz="1800" spc="-130" dirty="0">
                <a:solidFill>
                  <a:srgbClr val="063D5E"/>
                </a:solidFill>
                <a:latin typeface="Arial Black"/>
                <a:cs typeface="Arial Black"/>
              </a:rPr>
              <a:t>Campus</a:t>
            </a:r>
            <a:r>
              <a:rPr lang="en-US" sz="1800" spc="-9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1800" spc="-60" dirty="0">
                <a:solidFill>
                  <a:srgbClr val="063D5E"/>
                </a:solidFill>
                <a:latin typeface="Arial Black"/>
                <a:cs typeface="Arial Black"/>
              </a:rPr>
              <a:t>Culture</a:t>
            </a:r>
            <a:endParaRPr lang="en-US" sz="1800">
              <a:latin typeface="Arial Black"/>
              <a:cs typeface="Arial Black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: 1 = negative response 4 = positive response"/>
          <p:cNvSpPr txBox="1"/>
          <p:nvPr/>
        </p:nvSpPr>
        <p:spPr>
          <a:xfrm>
            <a:off x="7183755" y="6621653"/>
            <a:ext cx="13176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12500"/>
              </a:lnSpc>
              <a:spcBef>
                <a:spcPts val="100"/>
              </a:spcBef>
            </a:pP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1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negative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4</a:t>
            </a:r>
            <a:r>
              <a:rPr lang="en-US" sz="1000" spc="-4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positive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0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11" name="Text: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18</a:t>
            </a:fld>
            <a:endParaRPr lang="en-US"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32866" y="2030443"/>
              <a:ext cx="0" cy="3216275"/>
            </a:xfrm>
            <a:custGeom>
              <a:avLst/>
              <a:gdLst/>
              <a:ahLst/>
              <a:cxnLst/>
              <a:rect l="l" t="t" r="r" b="b"/>
              <a:pathLst>
                <a:path h="3216275">
                  <a:moveTo>
                    <a:pt x="0" y="0"/>
                  </a:moveTo>
                  <a:lnTo>
                    <a:pt x="0" y="3215673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7629" y="2169489"/>
              <a:ext cx="2352675" cy="1005840"/>
            </a:xfrm>
            <a:custGeom>
              <a:avLst/>
              <a:gdLst/>
              <a:ahLst/>
              <a:cxnLst/>
              <a:rect l="l" t="t" r="r" b="b"/>
              <a:pathLst>
                <a:path w="2352675" h="1005839">
                  <a:moveTo>
                    <a:pt x="2295525" y="643140"/>
                  </a:moveTo>
                  <a:lnTo>
                    <a:pt x="0" y="643140"/>
                  </a:lnTo>
                  <a:lnTo>
                    <a:pt x="0" y="1005738"/>
                  </a:lnTo>
                  <a:lnTo>
                    <a:pt x="2295525" y="1005738"/>
                  </a:lnTo>
                  <a:lnTo>
                    <a:pt x="2295525" y="643140"/>
                  </a:lnTo>
                  <a:close/>
                </a:path>
                <a:path w="2352675" h="1005839">
                  <a:moveTo>
                    <a:pt x="2352675" y="0"/>
                  </a:moveTo>
                  <a:lnTo>
                    <a:pt x="0" y="0"/>
                  </a:lnTo>
                  <a:lnTo>
                    <a:pt x="0" y="362610"/>
                  </a:lnTo>
                  <a:lnTo>
                    <a:pt x="2352675" y="362610"/>
                  </a:lnTo>
                  <a:lnTo>
                    <a:pt x="2352675" y="0"/>
                  </a:lnTo>
                  <a:close/>
                </a:path>
              </a:pathLst>
            </a:custGeom>
            <a:solidFill>
              <a:srgbClr val="073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37629" y="3455759"/>
              <a:ext cx="2219325" cy="363220"/>
            </a:xfrm>
            <a:custGeom>
              <a:avLst/>
              <a:gdLst/>
              <a:ahLst/>
              <a:cxnLst/>
              <a:rect l="l" t="t" r="r" b="b"/>
              <a:pathLst>
                <a:path w="2219325" h="363220">
                  <a:moveTo>
                    <a:pt x="0" y="0"/>
                  </a:moveTo>
                  <a:lnTo>
                    <a:pt x="0" y="362598"/>
                  </a:lnTo>
                  <a:lnTo>
                    <a:pt x="2219325" y="362598"/>
                  </a:lnTo>
                  <a:lnTo>
                    <a:pt x="2219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4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37629" y="4098899"/>
              <a:ext cx="2209800" cy="1005840"/>
            </a:xfrm>
            <a:custGeom>
              <a:avLst/>
              <a:gdLst/>
              <a:ahLst/>
              <a:cxnLst/>
              <a:rect l="l" t="t" r="r" b="b"/>
              <a:pathLst>
                <a:path w="2209800" h="1005839">
                  <a:moveTo>
                    <a:pt x="2171700" y="643140"/>
                  </a:moveTo>
                  <a:lnTo>
                    <a:pt x="0" y="643140"/>
                  </a:lnTo>
                  <a:lnTo>
                    <a:pt x="0" y="1005738"/>
                  </a:lnTo>
                  <a:lnTo>
                    <a:pt x="2171700" y="1005738"/>
                  </a:lnTo>
                  <a:lnTo>
                    <a:pt x="2171700" y="643140"/>
                  </a:lnTo>
                  <a:close/>
                </a:path>
                <a:path w="2209800" h="1005839">
                  <a:moveTo>
                    <a:pt x="2209800" y="0"/>
                  </a:moveTo>
                  <a:lnTo>
                    <a:pt x="0" y="0"/>
                  </a:lnTo>
                  <a:lnTo>
                    <a:pt x="0" y="362597"/>
                  </a:lnTo>
                  <a:lnTo>
                    <a:pt x="2209800" y="362597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073C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: CAMPUS CLIMATE | Demographic Comparisons"/>
          <p:cNvSpPr txBox="1"/>
          <p:nvPr/>
        </p:nvSpPr>
        <p:spPr>
          <a:xfrm>
            <a:off x="640206" y="568325"/>
            <a:ext cx="4036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45" dirty="0">
                <a:solidFill>
                  <a:srgbClr val="B6B6B6"/>
                </a:solidFill>
                <a:latin typeface="Arial Black"/>
                <a:cs typeface="Arial Black"/>
              </a:rPr>
              <a:t>CAMPUS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CLIMATE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Demographic</a:t>
            </a:r>
            <a:r>
              <a:rPr lang="en-US" sz="1400" spc="-4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Comparisons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9" name="Slide title: Differences in Perception of Campus Culture Perceptions abou"/>
          <p:cNvSpPr txBox="1"/>
          <p:nvPr/>
        </p:nvSpPr>
        <p:spPr>
          <a:xfrm>
            <a:off x="668527" y="1619630"/>
            <a:ext cx="3877310" cy="160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>
              <a:lnSpc>
                <a:spcPct val="108300"/>
              </a:lnSpc>
              <a:spcBef>
                <a:spcPts val="100"/>
              </a:spcBef>
            </a:pPr>
            <a:r>
              <a:rPr lang="en-US" sz="2400" spc="-140" dirty="0">
                <a:solidFill>
                  <a:srgbClr val="063D5E"/>
                </a:solidFill>
                <a:latin typeface="Arial Black"/>
                <a:cs typeface="Arial Black"/>
              </a:rPr>
              <a:t>Differences</a:t>
            </a:r>
            <a:r>
              <a:rPr lang="en-US" sz="2400" spc="-13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60" dirty="0">
                <a:solidFill>
                  <a:srgbClr val="063D5E"/>
                </a:solidFill>
                <a:latin typeface="Arial Black"/>
                <a:cs typeface="Arial Black"/>
              </a:rPr>
              <a:t>in</a:t>
            </a:r>
            <a:r>
              <a:rPr lang="en-US" sz="24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20" dirty="0">
                <a:solidFill>
                  <a:srgbClr val="063D5E"/>
                </a:solidFill>
                <a:latin typeface="Arial Black"/>
                <a:cs typeface="Arial Black"/>
              </a:rPr>
              <a:t>Perception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65" dirty="0">
                <a:solidFill>
                  <a:srgbClr val="063D5E"/>
                </a:solidFill>
                <a:latin typeface="Arial Black"/>
                <a:cs typeface="Arial Black"/>
              </a:rPr>
              <a:t>Campus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Culture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98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Perceptions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culture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sexual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200" spc="-10" dirty="0">
                <a:latin typeface="Lucida Sans"/>
                <a:cs typeface="Lucida Sans"/>
              </a:rPr>
              <a:t>Berkshire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Community</a:t>
            </a:r>
            <a:r>
              <a:rPr lang="en-US" sz="1200" spc="-45" dirty="0">
                <a:latin typeface="Lucida Sans"/>
                <a:cs typeface="Lucida Sans"/>
              </a:rPr>
              <a:t> College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varied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enrollment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status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disability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status.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0" name="Text: Full- time students and students without disabilities had a "/>
          <p:cNvSpPr txBox="1"/>
          <p:nvPr/>
        </p:nvSpPr>
        <p:spPr>
          <a:xfrm>
            <a:off x="668527" y="3420236"/>
            <a:ext cx="364490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Full-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time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without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disabilities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less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favorable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view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culture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compared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part-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time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disabilities.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2" name="Text: Fig. 18 Differences in perception of campus culture"/>
          <p:cNvSpPr txBox="1"/>
          <p:nvPr/>
        </p:nvSpPr>
        <p:spPr>
          <a:xfrm>
            <a:off x="6621017" y="1507695"/>
            <a:ext cx="24364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5005" marR="5080" indent="-66294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18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Differences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perception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25" dirty="0">
                <a:solidFill>
                  <a:srgbClr val="585858"/>
                </a:solidFill>
                <a:latin typeface="Arial Black"/>
                <a:cs typeface="Arial Black"/>
              </a:rPr>
              <a:t>of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campus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culture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8" name="Text: Disability"/>
          <p:cNvSpPr txBox="1"/>
          <p:nvPr/>
        </p:nvSpPr>
        <p:spPr>
          <a:xfrm>
            <a:off x="6288151" y="2277033"/>
            <a:ext cx="51054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Disability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3" name="Text: 3.5"/>
          <p:cNvSpPr txBox="1"/>
          <p:nvPr/>
        </p:nvSpPr>
        <p:spPr>
          <a:xfrm>
            <a:off x="9315703" y="2259860"/>
            <a:ext cx="2025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3.5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Part- Time"/>
          <p:cNvSpPr txBox="1"/>
          <p:nvPr/>
        </p:nvSpPr>
        <p:spPr>
          <a:xfrm>
            <a:off x="6254495" y="2916351"/>
            <a:ext cx="54419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Part-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Time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4" name="Text: 3.4"/>
          <p:cNvSpPr txBox="1"/>
          <p:nvPr/>
        </p:nvSpPr>
        <p:spPr>
          <a:xfrm>
            <a:off x="9258553" y="2899178"/>
            <a:ext cx="2025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3.4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Overall"/>
          <p:cNvSpPr txBox="1"/>
          <p:nvPr/>
        </p:nvSpPr>
        <p:spPr>
          <a:xfrm>
            <a:off x="6394703" y="3565210"/>
            <a:ext cx="40386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Overall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5" name="Text: 3.3"/>
          <p:cNvSpPr txBox="1"/>
          <p:nvPr/>
        </p:nvSpPr>
        <p:spPr>
          <a:xfrm>
            <a:off x="9182353" y="3538496"/>
            <a:ext cx="2025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3.3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Non- Disability"/>
          <p:cNvSpPr txBox="1"/>
          <p:nvPr/>
        </p:nvSpPr>
        <p:spPr>
          <a:xfrm>
            <a:off x="6026276" y="4204528"/>
            <a:ext cx="77279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Non-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Disability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6" name="Text: 3.3"/>
          <p:cNvSpPr txBox="1"/>
          <p:nvPr/>
        </p:nvSpPr>
        <p:spPr>
          <a:xfrm>
            <a:off x="9172828" y="4187356"/>
            <a:ext cx="2025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3.3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Full- Time"/>
          <p:cNvSpPr txBox="1"/>
          <p:nvPr/>
        </p:nvSpPr>
        <p:spPr>
          <a:xfrm>
            <a:off x="6286880" y="4843846"/>
            <a:ext cx="51180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Full-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Time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7" name="Text: 3.2"/>
          <p:cNvSpPr txBox="1"/>
          <p:nvPr/>
        </p:nvSpPr>
        <p:spPr>
          <a:xfrm>
            <a:off x="9134728" y="4826673"/>
            <a:ext cx="2025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3.2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1 = negative response 4 = positive response"/>
          <p:cNvSpPr txBox="1"/>
          <p:nvPr/>
        </p:nvSpPr>
        <p:spPr>
          <a:xfrm>
            <a:off x="7183755" y="6621653"/>
            <a:ext cx="131762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>
              <a:lnSpc>
                <a:spcPct val="112500"/>
              </a:lnSpc>
              <a:spcBef>
                <a:spcPts val="100"/>
              </a:spcBef>
            </a:pP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1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negative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4</a:t>
            </a:r>
            <a:r>
              <a:rPr lang="en-US" sz="1000" spc="-4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80" dirty="0">
                <a:solidFill>
                  <a:srgbClr val="6C6C6C"/>
                </a:solidFill>
                <a:latin typeface="Lucida Sans"/>
                <a:cs typeface="Lucida Sans"/>
              </a:rPr>
              <a:t>=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6C6C6C"/>
                </a:solidFill>
                <a:latin typeface="Lucida Sans"/>
                <a:cs typeface="Lucida Sans"/>
              </a:rPr>
              <a:t>positive</a:t>
            </a:r>
            <a:r>
              <a:rPr lang="en-US" sz="10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6C6C6C"/>
                </a:solidFill>
                <a:latin typeface="Lucida Sans"/>
                <a:cs typeface="Lucida Sans"/>
              </a:rPr>
              <a:t>response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4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5" name="Text: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19</a:t>
            </a:fld>
            <a:endParaRPr lang="en-US"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352165" cy="7483475"/>
            </a:xfrm>
            <a:custGeom>
              <a:avLst/>
              <a:gdLst/>
              <a:ahLst/>
              <a:cxnLst/>
              <a:rect l="l" t="t" r="r" b="b"/>
              <a:pathLst>
                <a:path w="3352165" h="7483475">
                  <a:moveTo>
                    <a:pt x="0" y="7483347"/>
                  </a:moveTo>
                  <a:lnTo>
                    <a:pt x="3352165" y="7483347"/>
                  </a:lnTo>
                  <a:lnTo>
                    <a:pt x="3352165" y="0"/>
                  </a:lnTo>
                  <a:lnTo>
                    <a:pt x="0" y="0"/>
                  </a:lnTo>
                  <a:lnTo>
                    <a:pt x="0" y="7483347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Slide title: Contents" descr="$PPTXTitle"/>
          <p:cNvSpPr txBox="1">
            <a:spLocks noGrp="1"/>
          </p:cNvSpPr>
          <p:nvPr>
            <p:ph type="title"/>
          </p:nvPr>
        </p:nvSpPr>
        <p:spPr>
          <a:xfrm>
            <a:off x="844041" y="464184"/>
            <a:ext cx="16351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145" dirty="0"/>
              <a:t>Contents</a:t>
            </a:r>
            <a:endParaRPr lang="en-US" sz="2800"/>
          </a:p>
        </p:txBody>
      </p:sp>
      <p:sp>
        <p:nvSpPr>
          <p:cNvPr id="5" name="Text: Survey Overview"/>
          <p:cNvSpPr txBox="1"/>
          <p:nvPr/>
        </p:nvSpPr>
        <p:spPr>
          <a:xfrm>
            <a:off x="3807967" y="653160"/>
            <a:ext cx="17291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100" dirty="0">
                <a:solidFill>
                  <a:srgbClr val="1F487D"/>
                </a:solidFill>
                <a:latin typeface="Arial Black"/>
                <a:cs typeface="Arial Black"/>
              </a:rPr>
              <a:t>Survey</a:t>
            </a:r>
            <a:r>
              <a:rPr lang="en-US" sz="1600" spc="-85" dirty="0">
                <a:solidFill>
                  <a:srgbClr val="1F487D"/>
                </a:solidFill>
                <a:latin typeface="Arial Black"/>
                <a:cs typeface="Arial Black"/>
              </a:rPr>
              <a:t> </a:t>
            </a:r>
            <a:r>
              <a:rPr lang="en-US" sz="1600" spc="-70" dirty="0">
                <a:solidFill>
                  <a:srgbClr val="1F487D"/>
                </a:solidFill>
                <a:latin typeface="Arial Black"/>
                <a:cs typeface="Arial Black"/>
              </a:rPr>
              <a:t>Overview</a:t>
            </a:r>
            <a:endParaRPr lang="en-US" sz="1600">
              <a:latin typeface="Arial Black"/>
              <a:cs typeface="Arial Black"/>
            </a:endParaRPr>
          </a:p>
        </p:txBody>
      </p:sp>
      <p:sp>
        <p:nvSpPr>
          <p:cNvPr id="6" name="Text: Study Design Study Measures Data Methods Key Terms Response "/>
          <p:cNvSpPr txBox="1"/>
          <p:nvPr/>
        </p:nvSpPr>
        <p:spPr>
          <a:xfrm>
            <a:off x="3807967" y="963167"/>
            <a:ext cx="1449070" cy="12954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16535" indent="-203835">
              <a:lnSpc>
                <a:spcPct val="100000"/>
              </a:lnSpc>
              <a:spcBef>
                <a:spcPts val="600"/>
              </a:spcBef>
              <a:buFont typeface="Arial Black"/>
              <a:buAutoNum type="arabicPlain" startAt="3"/>
              <a:tabLst>
                <a:tab pos="216535" algn="l"/>
              </a:tabLst>
            </a:pP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2" action="ppaction://hlinksldjump"/>
              </a:rPr>
              <a:t>Study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2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" action="ppaction://hlinksldjump"/>
              </a:rPr>
              <a:t>Design</a:t>
            </a:r>
            <a:endParaRPr lang="en-US" sz="1000">
              <a:latin typeface="Lucida Sans"/>
              <a:cs typeface="Lucida Sans"/>
            </a:endParaRPr>
          </a:p>
          <a:p>
            <a:pPr marL="216535" indent="-20383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3"/>
              <a:tabLst>
                <a:tab pos="216535" algn="l"/>
              </a:tabLst>
            </a:pP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3" action="ppaction://hlinksldjump"/>
              </a:rPr>
              <a:t>Study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3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3" action="ppaction://hlinksldjump"/>
              </a:rPr>
              <a:t>Measures</a:t>
            </a:r>
            <a:endParaRPr lang="en-US" sz="1000">
              <a:latin typeface="Lucida Sans"/>
              <a:cs typeface="Lucida Sans"/>
            </a:endParaRPr>
          </a:p>
          <a:p>
            <a:pPr marL="216535" indent="-20383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3"/>
              <a:tabLst>
                <a:tab pos="216535" algn="l"/>
              </a:tabLst>
            </a:pP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4" action="ppaction://hlinksldjump"/>
              </a:rPr>
              <a:t>Data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4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4" action="ppaction://hlinksldjump"/>
              </a:rPr>
              <a:t>Methods</a:t>
            </a:r>
            <a:endParaRPr lang="en-US" sz="1000">
              <a:latin typeface="Lucida Sans"/>
              <a:cs typeface="Lucida Sans"/>
            </a:endParaRPr>
          </a:p>
          <a:p>
            <a:pPr marL="216535" indent="-20383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3"/>
              <a:tabLst>
                <a:tab pos="216535" algn="l"/>
              </a:tabLst>
            </a:pP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5" action="ppaction://hlinksldjump"/>
              </a:rPr>
              <a:t>Key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5" action="ppaction://hlinksldjump"/>
              </a:rPr>
              <a:t>Terms</a:t>
            </a:r>
            <a:endParaRPr lang="en-US" sz="1000">
              <a:latin typeface="Lucida Sans"/>
              <a:cs typeface="Lucida Sans"/>
            </a:endParaRPr>
          </a:p>
          <a:p>
            <a:pPr marL="209550" marR="5080" indent="-197485">
              <a:lnSpc>
                <a:spcPct val="125000"/>
              </a:lnSpc>
              <a:spcBef>
                <a:spcPts val="200"/>
              </a:spcBef>
              <a:buAutoNum type="arabicPlain" startAt="3"/>
              <a:tabLst>
                <a:tab pos="209550" algn="l"/>
                <a:tab pos="216535" algn="l"/>
              </a:tabLst>
            </a:pP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Response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Rate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 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and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Study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 </a:t>
            </a: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6" action="ppaction://hlinksldjump"/>
              </a:rPr>
              <a:t>Demographics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7" name="Text: Findings Executive Summary 10 Executive Summary of Findings "/>
          <p:cNvSpPr txBox="1"/>
          <p:nvPr/>
        </p:nvSpPr>
        <p:spPr>
          <a:xfrm>
            <a:off x="3807967" y="2507360"/>
            <a:ext cx="2108835" cy="1833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10" dirty="0">
                <a:solidFill>
                  <a:srgbClr val="1F487D"/>
                </a:solidFill>
                <a:latin typeface="Arial Black"/>
                <a:cs typeface="Arial Black"/>
              </a:rPr>
              <a:t>Findings</a:t>
            </a:r>
            <a:endParaRPr lang="en-US"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lang="en-US" sz="1200" spc="-100" dirty="0">
                <a:solidFill>
                  <a:srgbClr val="2C88B0"/>
                </a:solidFill>
                <a:latin typeface="Arial Black"/>
                <a:cs typeface="Arial Black"/>
              </a:rPr>
              <a:t>Executive</a:t>
            </a:r>
            <a:r>
              <a:rPr lang="en-US" sz="1200" spc="-4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10" dirty="0">
                <a:solidFill>
                  <a:srgbClr val="2C88B0"/>
                </a:solidFill>
                <a:latin typeface="Arial Black"/>
                <a:cs typeface="Arial Black"/>
              </a:rPr>
              <a:t>Summary</a:t>
            </a:r>
            <a:endParaRPr lang="en-US"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  <a:hlinkClick r:id="rId7" action="ppaction://hlinksldjump"/>
              </a:rPr>
              <a:t>10</a:t>
            </a:r>
            <a:r>
              <a:rPr lang="en-US" sz="1000" spc="380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Executive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Summary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of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7" action="ppaction://hlinksldjump"/>
              </a:rPr>
              <a:t>Findings</a:t>
            </a:r>
            <a:endParaRPr lang="en-US"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lang="en-US" sz="1200" spc="-105" dirty="0">
                <a:solidFill>
                  <a:srgbClr val="2C88B0"/>
                </a:solidFill>
                <a:latin typeface="Arial Black"/>
                <a:cs typeface="Arial Black"/>
              </a:rPr>
              <a:t>School</a:t>
            </a:r>
            <a:r>
              <a:rPr lang="en-US" sz="1200" spc="-6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solidFill>
                  <a:srgbClr val="2C88B0"/>
                </a:solidFill>
                <a:latin typeface="Arial Black"/>
                <a:cs typeface="Arial Black"/>
              </a:rPr>
              <a:t>Connectedness</a:t>
            </a:r>
            <a:endParaRPr lang="en-US"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  <a:hlinkClick r:id="rId8" action="ppaction://hlinksldjump"/>
              </a:rPr>
              <a:t>12</a:t>
            </a:r>
            <a:r>
              <a:rPr lang="en-US" sz="1000" spc="370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Belonging,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 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Equity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 </a:t>
            </a:r>
            <a:r>
              <a:rPr lang="en-US" sz="100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&amp;</a:t>
            </a:r>
            <a:r>
              <a:rPr lang="en-US" sz="1000" spc="-7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Well-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8" action="ppaction://hlinksldjump"/>
              </a:rPr>
              <a:t>being</a:t>
            </a:r>
            <a:endParaRPr lang="en-US" sz="1000">
              <a:latin typeface="Lucida Sans"/>
              <a:cs typeface="Lucida Sans"/>
            </a:endParaRPr>
          </a:p>
          <a:p>
            <a:pPr marL="12700" marR="201930">
              <a:lnSpc>
                <a:spcPct val="125000"/>
              </a:lnSpc>
              <a:spcBef>
                <a:spcPts val="695"/>
              </a:spcBef>
            </a:pPr>
            <a:r>
              <a:rPr lang="en-US" sz="1200" spc="-100" dirty="0">
                <a:solidFill>
                  <a:srgbClr val="2C88B0"/>
                </a:solidFill>
                <a:latin typeface="Arial Black"/>
                <a:cs typeface="Arial Black"/>
              </a:rPr>
              <a:t>Knowledge</a:t>
            </a:r>
            <a:r>
              <a:rPr lang="en-US" sz="1200" spc="-6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35" dirty="0">
                <a:solidFill>
                  <a:srgbClr val="2C88B0"/>
                </a:solidFill>
                <a:latin typeface="Arial Black"/>
                <a:cs typeface="Arial Black"/>
              </a:rPr>
              <a:t>of</a:t>
            </a:r>
            <a:r>
              <a:rPr lang="en-US" sz="12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95" dirty="0">
                <a:solidFill>
                  <a:srgbClr val="2C88B0"/>
                </a:solidFill>
                <a:latin typeface="Arial Black"/>
                <a:cs typeface="Arial Black"/>
              </a:rPr>
              <a:t>Resources, Policies,</a:t>
            </a:r>
            <a:r>
              <a:rPr lang="en-US" sz="1200" spc="-55" dirty="0">
                <a:solidFill>
                  <a:srgbClr val="2C88B0"/>
                </a:solidFill>
                <a:latin typeface="Arial Black"/>
                <a:cs typeface="Arial Black"/>
              </a:rPr>
              <a:t> and </a:t>
            </a:r>
            <a:r>
              <a:rPr lang="en-US" sz="1200" spc="-10" dirty="0">
                <a:solidFill>
                  <a:srgbClr val="2C88B0"/>
                </a:solidFill>
                <a:latin typeface="Arial Black"/>
                <a:cs typeface="Arial Black"/>
              </a:rPr>
              <a:t>Offices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8" name="Text: Knowledge of Resources and Policies Knowledge of Offices Kno"/>
          <p:cNvSpPr txBox="1"/>
          <p:nvPr/>
        </p:nvSpPr>
        <p:spPr>
          <a:xfrm>
            <a:off x="3807967" y="4354067"/>
            <a:ext cx="2398395" cy="83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5590" marR="654050" indent="-263525">
              <a:lnSpc>
                <a:spcPct val="125000"/>
              </a:lnSpc>
              <a:spcBef>
                <a:spcPts val="100"/>
              </a:spcBef>
              <a:buAutoNum type="arabicPlain" startAt="14"/>
              <a:tabLst>
                <a:tab pos="275590" algn="l"/>
                <a:tab pos="288925" algn="l"/>
              </a:tabLst>
            </a:pP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Knowledge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of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Resources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and</a:t>
            </a:r>
            <a:r>
              <a:rPr lang="en-US" sz="1000" spc="-6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9" action="ppaction://hlinksldjump"/>
              </a:rPr>
              <a:t>Policies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14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0" action="ppaction://hlinksldjump"/>
              </a:rPr>
              <a:t>Knowledge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10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10" action="ppaction://hlinksldjump"/>
              </a:rPr>
              <a:t>of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10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0" action="ppaction://hlinksldjump"/>
              </a:rPr>
              <a:t>Offices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14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Knowledge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of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 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Essential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1" action="ppaction://hlinksldjump"/>
              </a:rPr>
              <a:t>Information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9" name="Text: Campus Climate"/>
          <p:cNvSpPr txBox="1"/>
          <p:nvPr/>
        </p:nvSpPr>
        <p:spPr>
          <a:xfrm>
            <a:off x="3807967" y="5300598"/>
            <a:ext cx="12642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90" dirty="0">
                <a:solidFill>
                  <a:srgbClr val="2C88B0"/>
                </a:solidFill>
                <a:latin typeface="Arial Black"/>
                <a:cs typeface="Arial Black"/>
              </a:rPr>
              <a:t>Campus</a:t>
            </a:r>
            <a:r>
              <a:rPr lang="en-US" sz="12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60" dirty="0">
                <a:solidFill>
                  <a:srgbClr val="2C88B0"/>
                </a:solidFill>
                <a:latin typeface="Arial Black"/>
                <a:cs typeface="Arial Black"/>
              </a:rPr>
              <a:t>Climate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10" name="Text: Campus Culture Demographic Comparisons Confidence in Reporti"/>
          <p:cNvSpPr txBox="1"/>
          <p:nvPr/>
        </p:nvSpPr>
        <p:spPr>
          <a:xfrm>
            <a:off x="3807967" y="5509767"/>
            <a:ext cx="1916430" cy="6731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600"/>
              </a:spcBef>
              <a:buFont typeface="Arial Black"/>
              <a:buAutoNum type="arabicPlain" startAt="18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2" action="ppaction://hlinksldjump"/>
              </a:rPr>
              <a:t>Campus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12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2" action="ppaction://hlinksldjump"/>
              </a:rPr>
              <a:t>Culture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18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3" action="ppaction://hlinksldjump"/>
              </a:rPr>
              <a:t>Demographic</a:t>
            </a:r>
            <a:r>
              <a:rPr lang="en-US" sz="1000" spc="-5" dirty="0">
                <a:solidFill>
                  <a:srgbClr val="242424"/>
                </a:solidFill>
                <a:latin typeface="Lucida Sans"/>
                <a:cs typeface="Lucida Sans"/>
                <a:hlinkClick r:id="rId13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3" action="ppaction://hlinksldjump"/>
              </a:rPr>
              <a:t>Comparisons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18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4" action="ppaction://hlinksldjump"/>
              </a:rPr>
              <a:t>Confidence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14" action="ppaction://hlinksldjump"/>
              </a:rPr>
              <a:t> in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4" action="ppaction://hlinksldjump"/>
              </a:rPr>
              <a:t>Reporting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1" name="Text: Sexual Misconduct"/>
          <p:cNvSpPr txBox="1"/>
          <p:nvPr/>
        </p:nvSpPr>
        <p:spPr>
          <a:xfrm>
            <a:off x="7007859" y="2862579"/>
            <a:ext cx="1445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100" dirty="0">
                <a:solidFill>
                  <a:srgbClr val="2C88B0"/>
                </a:solidFill>
                <a:latin typeface="Arial Black"/>
                <a:cs typeface="Arial Black"/>
              </a:rPr>
              <a:t>Sexual</a:t>
            </a:r>
            <a:r>
              <a:rPr lang="en-US" sz="1200" spc="-6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65" dirty="0">
                <a:solidFill>
                  <a:srgbClr val="2C88B0"/>
                </a:solidFill>
                <a:latin typeface="Arial Black"/>
                <a:cs typeface="Arial Black"/>
              </a:rPr>
              <a:t>Misconduct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12" name="Text: Overall Prevalence Sexual Harassment Intimate Partner Violen"/>
          <p:cNvSpPr txBox="1"/>
          <p:nvPr/>
        </p:nvSpPr>
        <p:spPr>
          <a:xfrm>
            <a:off x="7007859" y="3071748"/>
            <a:ext cx="1804035" cy="8890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600"/>
              </a:spcBef>
              <a:buFont typeface="Arial Black"/>
              <a:buAutoNum type="arabicPlain" startAt="22"/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15" action="ppaction://hlinksldjump"/>
              </a:rPr>
              <a:t>Overall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5" action="ppaction://hlinksldjump"/>
              </a:rPr>
              <a:t> Prevalence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22"/>
              <a:tabLst>
                <a:tab pos="288925" algn="l"/>
              </a:tabLst>
            </a:pPr>
            <a:r>
              <a:rPr lang="en-US" sz="1000" spc="-30" dirty="0">
                <a:solidFill>
                  <a:srgbClr val="242424"/>
                </a:solidFill>
                <a:latin typeface="Lucida Sans"/>
                <a:cs typeface="Lucida Sans"/>
                <a:hlinkClick r:id="rId16" action="ppaction://hlinksldjump"/>
              </a:rPr>
              <a:t>Sexual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16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6" action="ppaction://hlinksldjump"/>
              </a:rPr>
              <a:t>Harassment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22"/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17" action="ppaction://hlinksldjump"/>
              </a:rPr>
              <a:t>Intimate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7" action="ppaction://hlinksldjump"/>
              </a:rPr>
              <a:t> Partner</a:t>
            </a:r>
            <a:r>
              <a:rPr lang="en-US" sz="1000" spc="-5" dirty="0">
                <a:solidFill>
                  <a:srgbClr val="242424"/>
                </a:solidFill>
                <a:latin typeface="Lucida Sans"/>
                <a:cs typeface="Lucida Sans"/>
                <a:hlinkClick r:id="rId17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7" action="ppaction://hlinksldjump"/>
              </a:rPr>
              <a:t>Violence</a:t>
            </a:r>
            <a:endParaRPr lang="en-US" sz="1000">
              <a:latin typeface="Lucida Sans"/>
              <a:cs typeface="Lucida Sans"/>
            </a:endParaRPr>
          </a:p>
          <a:p>
            <a:pPr marL="288925" indent="-276225">
              <a:lnSpc>
                <a:spcPct val="100000"/>
              </a:lnSpc>
              <a:spcBef>
                <a:spcPts val="500"/>
              </a:spcBef>
              <a:buFont typeface="Arial Black"/>
              <a:buAutoNum type="arabicPlain" startAt="22"/>
              <a:tabLst>
                <a:tab pos="288925" algn="l"/>
              </a:tabLst>
            </a:pP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8" action="ppaction://hlinksldjump"/>
              </a:rPr>
              <a:t>Stalking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3" name="Text: Reporting 26 Prevalence of Reporting 29 Reasons for Not Repo"/>
          <p:cNvSpPr txBox="1"/>
          <p:nvPr/>
        </p:nvSpPr>
        <p:spPr>
          <a:xfrm>
            <a:off x="7007859" y="3961333"/>
            <a:ext cx="2395220" cy="210820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lang="en-US" sz="1200" spc="-10" dirty="0">
                <a:solidFill>
                  <a:srgbClr val="2C88B0"/>
                </a:solidFill>
                <a:latin typeface="Arial Black"/>
                <a:cs typeface="Arial Black"/>
              </a:rPr>
              <a:t>Reporting</a:t>
            </a:r>
            <a:endParaRPr lang="en-US"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Arial Black"/>
                <a:cs typeface="Arial Black"/>
                <a:hlinkClick r:id="rId19" action="ppaction://hlinksldjump"/>
              </a:rPr>
              <a:t>26</a:t>
            </a: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19" action="ppaction://hlinksldjump"/>
              </a:rPr>
              <a:t>Prevalence</a:t>
            </a:r>
            <a:r>
              <a:rPr lang="en-US" sz="1000" spc="-15" dirty="0">
                <a:solidFill>
                  <a:srgbClr val="242424"/>
                </a:solidFill>
                <a:latin typeface="Lucida Sans"/>
                <a:cs typeface="Lucida Sans"/>
                <a:hlinkClick r:id="rId19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19" action="ppaction://hlinksldjump"/>
              </a:rPr>
              <a:t>of</a:t>
            </a:r>
            <a:r>
              <a:rPr lang="en-US" sz="1000" spc="-15" dirty="0">
                <a:solidFill>
                  <a:srgbClr val="242424"/>
                </a:solidFill>
                <a:latin typeface="Lucida Sans"/>
                <a:cs typeface="Lucida Sans"/>
                <a:hlinkClick r:id="rId19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19" action="ppaction://hlinksldjump"/>
              </a:rPr>
              <a:t>Reporting</a:t>
            </a:r>
            <a:endParaRPr lang="en-US"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Arial Black"/>
                <a:cs typeface="Arial Black"/>
                <a:hlinkClick r:id="rId20" action="ppaction://hlinksldjump"/>
              </a:rPr>
              <a:t>29</a:t>
            </a: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Reasons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for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Not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0" action="ppaction://hlinksldjump"/>
              </a:rPr>
              <a:t>Reporting</a:t>
            </a:r>
            <a:endParaRPr lang="en-US"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lang="en-US" sz="1200" spc="-10" dirty="0">
                <a:solidFill>
                  <a:srgbClr val="2C88B0"/>
                </a:solidFill>
                <a:latin typeface="Arial Black"/>
                <a:cs typeface="Arial Black"/>
              </a:rPr>
              <a:t>Impacts</a:t>
            </a:r>
            <a:endParaRPr lang="en-US"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Arial Black"/>
                <a:cs typeface="Arial Black"/>
                <a:hlinkClick r:id="rId21" action="ppaction://hlinksldjump"/>
              </a:rPr>
              <a:t>31</a:t>
            </a: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35" dirty="0">
                <a:solidFill>
                  <a:srgbClr val="242424"/>
                </a:solidFill>
                <a:latin typeface="Lucida Sans"/>
                <a:cs typeface="Lucida Sans"/>
                <a:hlinkClick r:id="rId21" action="ppaction://hlinksldjump"/>
              </a:rPr>
              <a:t>Academic</a:t>
            </a:r>
            <a:r>
              <a:rPr lang="en-US" sz="1000" spc="-15" dirty="0">
                <a:solidFill>
                  <a:srgbClr val="242424"/>
                </a:solidFill>
                <a:latin typeface="Lucida Sans"/>
                <a:cs typeface="Lucida Sans"/>
                <a:hlinkClick r:id="rId21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1" action="ppaction://hlinksldjump"/>
              </a:rPr>
              <a:t>and </a:t>
            </a:r>
            <a:r>
              <a:rPr lang="en-US" sz="1000" spc="-25" dirty="0">
                <a:solidFill>
                  <a:srgbClr val="242424"/>
                </a:solidFill>
                <a:latin typeface="Lucida Sans"/>
                <a:cs typeface="Lucida Sans"/>
                <a:hlinkClick r:id="rId21" action="ppaction://hlinksldjump"/>
              </a:rPr>
              <a:t>Professional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1" action="ppaction://hlinksldjump"/>
              </a:rPr>
              <a:t> Impacts</a:t>
            </a:r>
            <a:endParaRPr lang="en-US"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Arial Black"/>
                <a:cs typeface="Arial Black"/>
                <a:hlinkClick r:id="rId22" action="ppaction://hlinksldjump"/>
              </a:rPr>
              <a:t>32</a:t>
            </a: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2" action="ppaction://hlinksldjump"/>
              </a:rPr>
              <a:t>Mental</a:t>
            </a:r>
            <a:r>
              <a:rPr lang="en-US" sz="1000" spc="-45" dirty="0">
                <a:solidFill>
                  <a:srgbClr val="242424"/>
                </a:solidFill>
                <a:latin typeface="Lucida Sans"/>
                <a:cs typeface="Lucida Sans"/>
                <a:hlinkClick r:id="rId22" action="ppaction://hlinksldjump"/>
              </a:rPr>
              <a:t> </a:t>
            </a:r>
            <a:r>
              <a:rPr lang="en-US" sz="1000" spc="-20" dirty="0">
                <a:solidFill>
                  <a:srgbClr val="242424"/>
                </a:solidFill>
                <a:latin typeface="Lucida Sans"/>
                <a:cs typeface="Lucida Sans"/>
                <a:hlinkClick r:id="rId22" action="ppaction://hlinksldjump"/>
              </a:rPr>
              <a:t>Health</a:t>
            </a:r>
            <a:r>
              <a:rPr lang="en-US" sz="1000" spc="-40" dirty="0">
                <a:solidFill>
                  <a:srgbClr val="242424"/>
                </a:solidFill>
                <a:latin typeface="Lucida Sans"/>
                <a:cs typeface="Lucida Sans"/>
                <a:hlinkClick r:id="rId22" action="ppaction://hlinksldjump"/>
              </a:rPr>
              <a:t> 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2" action="ppaction://hlinksldjump"/>
              </a:rPr>
              <a:t>Impacts</a:t>
            </a:r>
            <a:endParaRPr lang="en-US"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Bystander</a:t>
            </a:r>
            <a:r>
              <a:rPr lang="en-US" sz="1200" spc="-3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10" dirty="0">
                <a:solidFill>
                  <a:srgbClr val="2C88B0"/>
                </a:solidFill>
                <a:latin typeface="Arial Black"/>
                <a:cs typeface="Arial Black"/>
              </a:rPr>
              <a:t>Intervention</a:t>
            </a:r>
            <a:endParaRPr lang="en-US" sz="1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288925" algn="l"/>
              </a:tabLst>
            </a:pPr>
            <a:r>
              <a:rPr lang="en-US" sz="1000" spc="-25" dirty="0">
                <a:solidFill>
                  <a:srgbClr val="242424"/>
                </a:solidFill>
                <a:latin typeface="Arial Black"/>
                <a:cs typeface="Arial Black"/>
                <a:hlinkClick r:id="rId23" action="ppaction://hlinksldjump"/>
              </a:rPr>
              <a:t>34</a:t>
            </a:r>
            <a:r>
              <a:rPr lang="en-US" sz="1000" dirty="0">
                <a:solidFill>
                  <a:srgbClr val="242424"/>
                </a:solidFill>
                <a:latin typeface="Arial Black"/>
                <a:cs typeface="Arial Black"/>
              </a:rPr>
              <a:t>	</a:t>
            </a:r>
            <a:r>
              <a:rPr lang="en-US" sz="1000" spc="-10" dirty="0">
                <a:solidFill>
                  <a:srgbClr val="242424"/>
                </a:solidFill>
                <a:latin typeface="Lucida Sans"/>
                <a:cs typeface="Lucida Sans"/>
                <a:hlinkClick r:id="rId23" action="ppaction://hlinksldjump"/>
              </a:rPr>
              <a:t>Prevalence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16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2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60305" cy="7772400"/>
            <a:chOff x="0" y="127"/>
            <a:chExt cx="10060305" cy="7772400"/>
          </a:xfrm>
        </p:grpSpPr>
        <p:sp>
          <p:nvSpPr>
            <p:cNvPr id="3" name="object 3"/>
            <p:cNvSpPr/>
            <p:nvPr/>
          </p:nvSpPr>
          <p:spPr>
            <a:xfrm>
              <a:off x="5140705" y="127"/>
              <a:ext cx="4919980" cy="7483475"/>
            </a:xfrm>
            <a:custGeom>
              <a:avLst/>
              <a:gdLst/>
              <a:ahLst/>
              <a:cxnLst/>
              <a:rect l="l" t="t" r="r" b="b"/>
              <a:pathLst>
                <a:path w="4919980" h="7483475">
                  <a:moveTo>
                    <a:pt x="0" y="7483220"/>
                  </a:moveTo>
                  <a:lnTo>
                    <a:pt x="4919472" y="7483220"/>
                  </a:lnTo>
                  <a:lnTo>
                    <a:pt x="4919472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45014" y="1610067"/>
              <a:ext cx="0" cy="5061585"/>
            </a:xfrm>
            <a:custGeom>
              <a:avLst/>
              <a:gdLst/>
              <a:ahLst/>
              <a:cxnLst/>
              <a:rect l="l" t="t" r="r" b="b"/>
              <a:pathLst>
                <a:path h="5061584">
                  <a:moveTo>
                    <a:pt x="0" y="0"/>
                  </a:moveTo>
                  <a:lnTo>
                    <a:pt x="0" y="5061518"/>
                  </a:lnTo>
                </a:path>
              </a:pathLst>
            </a:custGeom>
            <a:ln w="9536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49782" y="1741360"/>
              <a:ext cx="2193925" cy="4791075"/>
            </a:xfrm>
            <a:custGeom>
              <a:avLst/>
              <a:gdLst/>
              <a:ahLst/>
              <a:cxnLst/>
              <a:rect l="l" t="t" r="r" b="b"/>
              <a:pathLst>
                <a:path w="2193925" h="4791075">
                  <a:moveTo>
                    <a:pt x="76288" y="4428820"/>
                  </a:moveTo>
                  <a:lnTo>
                    <a:pt x="0" y="4428820"/>
                  </a:lnTo>
                  <a:lnTo>
                    <a:pt x="0" y="4791037"/>
                  </a:lnTo>
                  <a:lnTo>
                    <a:pt x="76288" y="4791037"/>
                  </a:lnTo>
                  <a:lnTo>
                    <a:pt x="76288" y="4428820"/>
                  </a:lnTo>
                  <a:close/>
                </a:path>
                <a:path w="2193925" h="4791075">
                  <a:moveTo>
                    <a:pt x="1726069" y="3796131"/>
                  </a:moveTo>
                  <a:lnTo>
                    <a:pt x="0" y="3796131"/>
                  </a:lnTo>
                  <a:lnTo>
                    <a:pt x="0" y="4158348"/>
                  </a:lnTo>
                  <a:lnTo>
                    <a:pt x="1726069" y="4158348"/>
                  </a:lnTo>
                  <a:lnTo>
                    <a:pt x="1726069" y="3796131"/>
                  </a:lnTo>
                  <a:close/>
                </a:path>
                <a:path w="2193925" h="4791075">
                  <a:moveTo>
                    <a:pt x="1830971" y="3163443"/>
                  </a:moveTo>
                  <a:lnTo>
                    <a:pt x="0" y="3163443"/>
                  </a:lnTo>
                  <a:lnTo>
                    <a:pt x="0" y="3525659"/>
                  </a:lnTo>
                  <a:lnTo>
                    <a:pt x="1830971" y="3525659"/>
                  </a:lnTo>
                  <a:lnTo>
                    <a:pt x="1830971" y="3163443"/>
                  </a:lnTo>
                  <a:close/>
                </a:path>
                <a:path w="2193925" h="4791075">
                  <a:moveTo>
                    <a:pt x="1897722" y="2530754"/>
                  </a:moveTo>
                  <a:lnTo>
                    <a:pt x="0" y="2530754"/>
                  </a:lnTo>
                  <a:lnTo>
                    <a:pt x="0" y="2892971"/>
                  </a:lnTo>
                  <a:lnTo>
                    <a:pt x="1897722" y="2892971"/>
                  </a:lnTo>
                  <a:lnTo>
                    <a:pt x="1897722" y="2530754"/>
                  </a:lnTo>
                  <a:close/>
                </a:path>
                <a:path w="2193925" h="4791075">
                  <a:moveTo>
                    <a:pt x="2193353" y="0"/>
                  </a:moveTo>
                  <a:lnTo>
                    <a:pt x="0" y="0"/>
                  </a:lnTo>
                  <a:lnTo>
                    <a:pt x="0" y="362216"/>
                  </a:lnTo>
                  <a:lnTo>
                    <a:pt x="2193353" y="362216"/>
                  </a:lnTo>
                  <a:lnTo>
                    <a:pt x="2193353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: CAMPUS CLIMATE | Confidence in Reporting Confidence in Repor"/>
          <p:cNvSpPr txBox="1"/>
          <p:nvPr/>
        </p:nvSpPr>
        <p:spPr>
          <a:xfrm>
            <a:off x="640206" y="568325"/>
            <a:ext cx="3835400" cy="266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45" dirty="0">
                <a:solidFill>
                  <a:srgbClr val="B6B6B6"/>
                </a:solidFill>
                <a:latin typeface="Arial Black"/>
                <a:cs typeface="Arial Black"/>
              </a:rPr>
              <a:t>CAMPUS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CLIMATE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Confidence</a:t>
            </a:r>
            <a:r>
              <a:rPr lang="en-US" sz="14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35" dirty="0">
                <a:solidFill>
                  <a:srgbClr val="B6B6B6"/>
                </a:solidFill>
                <a:latin typeface="Lucida Sans"/>
                <a:cs typeface="Lucida Sans"/>
              </a:rPr>
              <a:t>in</a:t>
            </a:r>
            <a:r>
              <a:rPr lang="en-US" sz="1400" spc="-4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Reporting</a:t>
            </a:r>
            <a:endParaRPr lang="en-US" sz="14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lang="en-US" sz="1400">
              <a:latin typeface="Lucida Sans"/>
              <a:cs typeface="Lucida Sans"/>
            </a:endParaRPr>
          </a:p>
          <a:p>
            <a:pPr marL="41275">
              <a:lnSpc>
                <a:spcPct val="100000"/>
              </a:lnSpc>
            </a:pP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Confidence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60" dirty="0">
                <a:solidFill>
                  <a:srgbClr val="063D5E"/>
                </a:solidFill>
                <a:latin typeface="Arial Black"/>
                <a:cs typeface="Arial Black"/>
              </a:rPr>
              <a:t>in</a:t>
            </a:r>
            <a:r>
              <a:rPr lang="en-US" sz="2400" spc="-14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Reporting</a:t>
            </a:r>
            <a:endParaRPr lang="en-US" sz="2400">
              <a:latin typeface="Arial Black"/>
              <a:cs typeface="Arial Black"/>
            </a:endParaRPr>
          </a:p>
          <a:p>
            <a:pPr marL="41275" marR="5080">
              <a:lnSpc>
                <a:spcPct val="120800"/>
              </a:lnSpc>
              <a:spcBef>
                <a:spcPts val="1190"/>
              </a:spcBef>
            </a:pP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did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experience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College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their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confidence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school’s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reporting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process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and campus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resources.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Thirty-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five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(35%)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students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said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go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Personal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Counseling,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28%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would 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go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Public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Safety,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31%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go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another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employee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occurred.</a:t>
            </a:r>
            <a:endParaRPr lang="en-US" sz="1150">
              <a:latin typeface="Lucida Sans"/>
              <a:cs typeface="Lucida Sans"/>
            </a:endParaRPr>
          </a:p>
        </p:txBody>
      </p:sp>
      <p:sp>
        <p:nvSpPr>
          <p:cNvPr id="7" name="Slide title: A majority of students believed that their case would be tak"/>
          <p:cNvSpPr txBox="1"/>
          <p:nvPr/>
        </p:nvSpPr>
        <p:spPr>
          <a:xfrm>
            <a:off x="668781" y="3422649"/>
            <a:ext cx="3811904" cy="87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150" spc="-7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majority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believed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case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be taken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seriously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(95%)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school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respect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decision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what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do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(95%).</a:t>
            </a:r>
            <a:endParaRPr lang="en-US" sz="1150">
              <a:latin typeface="Lucida Sans"/>
              <a:cs typeface="Lucida Sans"/>
            </a:endParaRPr>
          </a:p>
        </p:txBody>
      </p:sp>
      <p:sp>
        <p:nvSpPr>
          <p:cNvPr id="8" name="Text: Ninety-four percent (94%) of students believed that their pr"/>
          <p:cNvSpPr txBox="1"/>
          <p:nvPr/>
        </p:nvSpPr>
        <p:spPr>
          <a:xfrm>
            <a:off x="668781" y="4481194"/>
            <a:ext cx="3861435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Ninety-four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(94%)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believed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their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privacy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safety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protected,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150" spc="-8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latin typeface="Lucida Sans"/>
                <a:cs typeface="Lucida Sans"/>
              </a:rPr>
              <a:t>felt </a:t>
            </a:r>
            <a:r>
              <a:rPr lang="en-US" sz="1150" spc="-10" dirty="0">
                <a:latin typeface="Lucida Sans"/>
                <a:cs typeface="Lucida Sans"/>
              </a:rPr>
              <a:t>that</a:t>
            </a:r>
            <a:r>
              <a:rPr lang="en-US" sz="1150" spc="-70" dirty="0">
                <a:latin typeface="Lucida Sans"/>
                <a:cs typeface="Lucida Sans"/>
              </a:rPr>
              <a:t> </a:t>
            </a:r>
            <a:r>
              <a:rPr lang="en-US" sz="1150" dirty="0">
                <a:latin typeface="Lucida Sans"/>
                <a:cs typeface="Lucida Sans"/>
              </a:rPr>
              <a:t>the</a:t>
            </a:r>
            <a:r>
              <a:rPr lang="en-US" sz="1150" spc="-70" dirty="0">
                <a:latin typeface="Lucida Sans"/>
                <a:cs typeface="Lucida Sans"/>
              </a:rPr>
              <a:t> </a:t>
            </a:r>
            <a:r>
              <a:rPr lang="en-US" sz="1150" spc="-35" dirty="0">
                <a:latin typeface="Lucida Sans"/>
                <a:cs typeface="Lucida Sans"/>
              </a:rPr>
              <a:t>school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spc="-20" dirty="0">
                <a:latin typeface="Lucida Sans"/>
                <a:cs typeface="Lucida Sans"/>
              </a:rPr>
              <a:t>would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spc="-25" dirty="0">
                <a:latin typeface="Lucida Sans"/>
                <a:cs typeface="Lucida Sans"/>
              </a:rPr>
              <a:t>address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dirty="0">
                <a:latin typeface="Lucida Sans"/>
                <a:cs typeface="Lucida Sans"/>
              </a:rPr>
              <a:t>the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spc="-30" dirty="0">
                <a:latin typeface="Lucida Sans"/>
                <a:cs typeface="Lucida Sans"/>
              </a:rPr>
              <a:t>factors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spc="-10" dirty="0">
                <a:latin typeface="Lucida Sans"/>
                <a:cs typeface="Lucida Sans"/>
              </a:rPr>
              <a:t>that</a:t>
            </a:r>
            <a:r>
              <a:rPr lang="en-US" sz="1150" spc="-70" dirty="0">
                <a:latin typeface="Lucida Sans"/>
                <a:cs typeface="Lucida Sans"/>
              </a:rPr>
              <a:t> </a:t>
            </a:r>
            <a:r>
              <a:rPr lang="en-US" sz="1150" spc="-10" dirty="0">
                <a:latin typeface="Lucida Sans"/>
                <a:cs typeface="Lucida Sans"/>
              </a:rPr>
              <a:t>may</a:t>
            </a:r>
            <a:r>
              <a:rPr lang="en-US" sz="1150" spc="-65" dirty="0">
                <a:latin typeface="Lucida Sans"/>
                <a:cs typeface="Lucida Sans"/>
              </a:rPr>
              <a:t> </a:t>
            </a:r>
            <a:r>
              <a:rPr lang="en-US" sz="1150" spc="-20" dirty="0">
                <a:latin typeface="Lucida Sans"/>
                <a:cs typeface="Lucida Sans"/>
              </a:rPr>
              <a:t>have led</a:t>
            </a:r>
            <a:r>
              <a:rPr lang="en-US" sz="1150" spc="-50" dirty="0">
                <a:latin typeface="Lucida Sans"/>
                <a:cs typeface="Lucida Sans"/>
              </a:rPr>
              <a:t> </a:t>
            </a:r>
            <a:r>
              <a:rPr lang="en-US" sz="1150" spc="-20" dirty="0">
                <a:latin typeface="Lucida Sans"/>
                <a:cs typeface="Lucida Sans"/>
              </a:rPr>
              <a:t>to</a:t>
            </a:r>
            <a:r>
              <a:rPr lang="en-US" sz="1150" spc="-50" dirty="0">
                <a:latin typeface="Lucida Sans"/>
                <a:cs typeface="Lucida Sans"/>
              </a:rPr>
              <a:t> </a:t>
            </a:r>
            <a:r>
              <a:rPr lang="en-US" sz="1150" dirty="0">
                <a:latin typeface="Lucida Sans"/>
                <a:cs typeface="Lucida Sans"/>
              </a:rPr>
              <a:t>the</a:t>
            </a:r>
            <a:r>
              <a:rPr lang="en-US" sz="1150" spc="-50" dirty="0">
                <a:latin typeface="Lucida Sans"/>
                <a:cs typeface="Lucida Sans"/>
              </a:rPr>
              <a:t> </a:t>
            </a:r>
            <a:r>
              <a:rPr lang="en-US" sz="1150" spc="-30" dirty="0">
                <a:latin typeface="Lucida Sans"/>
                <a:cs typeface="Lucida Sans"/>
              </a:rPr>
              <a:t>incident</a:t>
            </a:r>
            <a:r>
              <a:rPr lang="en-US" sz="1150" spc="-70" dirty="0"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(79%</a:t>
            </a:r>
            <a:r>
              <a:rPr lang="en-US" sz="1150" spc="-20" dirty="0">
                <a:latin typeface="Lucida Sans"/>
                <a:cs typeface="Lucida Sans"/>
              </a:rPr>
              <a:t>).</a:t>
            </a:r>
            <a:r>
              <a:rPr lang="en-US" sz="1150" spc="-55" dirty="0"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Four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(4%)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students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believed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blame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15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not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believe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15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incident.</a:t>
            </a:r>
            <a:endParaRPr lang="en-US" sz="1150">
              <a:latin typeface="Lucida Sans"/>
              <a:cs typeface="Lucida Sans"/>
            </a:endParaRPr>
          </a:p>
        </p:txBody>
      </p:sp>
      <p:sp>
        <p:nvSpPr>
          <p:cNvPr id="9" name="Text: A majority of students believed that the College would provi"/>
          <p:cNvSpPr txBox="1"/>
          <p:nvPr/>
        </p:nvSpPr>
        <p:spPr>
          <a:xfrm>
            <a:off x="668781" y="5963158"/>
            <a:ext cx="3790315" cy="1083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150" spc="-7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majority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believed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would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provide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support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accommodations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(82%),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those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identified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having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disability,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most believed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15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properly</a:t>
            </a:r>
            <a:r>
              <a:rPr lang="en-US" sz="115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accommodate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disability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(75%).</a:t>
            </a:r>
            <a:endParaRPr lang="en-US" sz="1150">
              <a:latin typeface="Lucida Sans"/>
              <a:cs typeface="Lucida Sans"/>
            </a:endParaRPr>
          </a:p>
        </p:txBody>
      </p:sp>
      <p:sp>
        <p:nvSpPr>
          <p:cNvPr id="11" name="Text: Fig. 19 If an incident of sexual misconduct occurred, I beli"/>
          <p:cNvSpPr txBox="1"/>
          <p:nvPr/>
        </p:nvSpPr>
        <p:spPr>
          <a:xfrm>
            <a:off x="6056874" y="925809"/>
            <a:ext cx="293243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19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If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an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incident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misconduct 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occurred,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I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believe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Berkshire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Community </a:t>
            </a: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College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would...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7" name="Text: Respect my decision"/>
          <p:cNvSpPr txBox="1"/>
          <p:nvPr/>
        </p:nvSpPr>
        <p:spPr>
          <a:xfrm>
            <a:off x="5682160" y="1834401"/>
            <a:ext cx="12293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Respect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my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decision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2" name="Text: 95%"/>
          <p:cNvSpPr txBox="1"/>
          <p:nvPr/>
        </p:nvSpPr>
        <p:spPr>
          <a:xfrm>
            <a:off x="9268585" y="1842659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95%</a:t>
            </a:r>
            <a:endParaRPr lang="en-US" sz="900">
              <a:latin typeface="Arial"/>
              <a:cs typeface="Arial"/>
            </a:endParaRPr>
          </a:p>
        </p:txBody>
      </p:sp>
      <p:graphicFrame>
        <p:nvGraphicFramePr>
          <p:cNvPr id="18" name="object 18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922955"/>
              </p:ext>
            </p:extLst>
          </p:nvPr>
        </p:nvGraphicFramePr>
        <p:xfrm>
          <a:off x="5663110" y="2103565"/>
          <a:ext cx="3877945" cy="1895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lang="en-US" sz="1000" spc="-4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Take</a:t>
                      </a:r>
                      <a:r>
                        <a:rPr lang="en-US" sz="1000" spc="-5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3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it</a:t>
                      </a:r>
                      <a:r>
                        <a:rPr lang="en-US" sz="1000" spc="-4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seriously</a:t>
                      </a:r>
                      <a:endParaRPr lang="en-US" sz="1000" dirty="0">
                        <a:latin typeface="Lucida Sans"/>
                        <a:cs typeface="Lucida Sans"/>
                      </a:endParaRPr>
                    </a:p>
                  </a:txBody>
                  <a:tcPr marL="0" marR="0" marT="11176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D89B0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lang="en-US" sz="900" spc="-2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95%</a:t>
                      </a:r>
                      <a:endParaRPr lang="en-US" sz="90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lang="en-US" sz="1000" spc="-1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Protect</a:t>
                      </a:r>
                      <a:r>
                        <a:rPr lang="en-US" sz="1000" spc="-5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2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my</a:t>
                      </a:r>
                      <a:r>
                        <a:rPr lang="en-US" sz="1000" spc="-5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privacy</a:t>
                      </a:r>
                      <a:endParaRPr lang="en-US" sz="1000">
                        <a:latin typeface="Lucida Sans"/>
                        <a:cs typeface="Lucida Sans"/>
                      </a:endParaRPr>
                    </a:p>
                  </a:txBody>
                  <a:tcPr marL="0" marR="0" marT="10795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D89B0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lang="en-US" sz="900" spc="-2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94%</a:t>
                      </a:r>
                      <a:endParaRPr lang="en-US" sz="900">
                        <a:latin typeface="Arial"/>
                        <a:cs typeface="Arial"/>
                      </a:endParaRPr>
                    </a:p>
                  </a:txBody>
                  <a:tcPr marL="0" marR="0" marT="116205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lang="en-US" sz="1000" spc="-1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Protect</a:t>
                      </a:r>
                      <a:r>
                        <a:rPr lang="en-US" sz="1000" spc="-5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2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my</a:t>
                      </a:r>
                      <a:r>
                        <a:rPr lang="en-US" sz="1000" spc="-55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 </a:t>
                      </a:r>
                      <a:r>
                        <a:rPr lang="en-US" sz="1000" spc="-10" dirty="0">
                          <a:solidFill>
                            <a:srgbClr val="585858"/>
                          </a:solidFill>
                          <a:latin typeface="Lucida Sans"/>
                          <a:cs typeface="Lucida Sans"/>
                        </a:rPr>
                        <a:t>safety</a:t>
                      </a:r>
                      <a:endParaRPr lang="en-US" sz="1000">
                        <a:latin typeface="Lucida Sans"/>
                        <a:cs typeface="Lucida Sans"/>
                      </a:endParaRPr>
                    </a:p>
                  </a:txBody>
                  <a:tcPr marL="0" marR="0" marT="104775" marB="0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2D89B0"/>
                    </a:solidFill>
                  </a:tcPr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lang="en-US" sz="900" spc="-25" dirty="0">
                          <a:solidFill>
                            <a:srgbClr val="585858"/>
                          </a:solidFill>
                          <a:latin typeface="Arial"/>
                          <a:cs typeface="Arial"/>
                        </a:rPr>
                        <a:t>94%</a:t>
                      </a:r>
                      <a:endParaRPr lang="en-US" sz="900" dirty="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Text: Provide accommodations"/>
          <p:cNvSpPr txBox="1"/>
          <p:nvPr/>
        </p:nvSpPr>
        <p:spPr>
          <a:xfrm>
            <a:off x="5861824" y="4293670"/>
            <a:ext cx="1049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2135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Provide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accommodations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3" name="Text: 82%"/>
          <p:cNvSpPr txBox="1"/>
          <p:nvPr/>
        </p:nvSpPr>
        <p:spPr>
          <a:xfrm>
            <a:off x="8972958" y="4368652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82%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0" name="Text: Address factors that led to the incident"/>
          <p:cNvSpPr txBox="1"/>
          <p:nvPr/>
        </p:nvSpPr>
        <p:spPr>
          <a:xfrm>
            <a:off x="5691315" y="4922785"/>
            <a:ext cx="12204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255" marR="5080" indent="-123189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Address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factors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that led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incident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79%"/>
          <p:cNvSpPr txBox="1"/>
          <p:nvPr/>
        </p:nvSpPr>
        <p:spPr>
          <a:xfrm>
            <a:off x="8906204" y="5007299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79%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1" name="Text: Accommodate my disability"/>
          <p:cNvSpPr txBox="1"/>
          <p:nvPr/>
        </p:nvSpPr>
        <p:spPr>
          <a:xfrm>
            <a:off x="5813126" y="5551900"/>
            <a:ext cx="10979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Accommodate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my</a:t>
            </a:r>
            <a:endParaRPr lang="en-US" sz="10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disability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75%"/>
          <p:cNvSpPr txBox="1"/>
          <p:nvPr/>
        </p:nvSpPr>
        <p:spPr>
          <a:xfrm>
            <a:off x="8801304" y="5636414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75%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2" name="Text: Blame me"/>
          <p:cNvSpPr txBox="1"/>
          <p:nvPr/>
        </p:nvSpPr>
        <p:spPr>
          <a:xfrm>
            <a:off x="6287399" y="6266803"/>
            <a:ext cx="6229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Blame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me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4%"/>
          <p:cNvSpPr txBox="1"/>
          <p:nvPr/>
        </p:nvSpPr>
        <p:spPr>
          <a:xfrm>
            <a:off x="7151518" y="6265529"/>
            <a:ext cx="1911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4%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3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4" name="Text: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20</a:t>
            </a:fld>
            <a:endParaRPr lang="en-US"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339204" y="4181983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Personal Experience" descr="$PPTXTitle"/>
          <p:cNvSpPr txBox="1">
            <a:spLocks noGrp="1"/>
          </p:cNvSpPr>
          <p:nvPr>
            <p:ph type="title"/>
          </p:nvPr>
        </p:nvSpPr>
        <p:spPr>
          <a:xfrm>
            <a:off x="6339204" y="4481576"/>
            <a:ext cx="2250440" cy="9848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710"/>
              </a:lnSpc>
              <a:spcBef>
                <a:spcPts val="330"/>
              </a:spcBef>
            </a:pPr>
            <a:r>
              <a:rPr lang="en-US" sz="3200" spc="-60" dirty="0"/>
              <a:t>Personal </a:t>
            </a:r>
            <a:r>
              <a:rPr lang="en-US" sz="3200" spc="-235" dirty="0"/>
              <a:t>Experience</a:t>
            </a:r>
            <a:endParaRPr lang="en-US" sz="32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23052" y="127"/>
            <a:ext cx="4435475" cy="7483475"/>
            <a:chOff x="5623052" y="127"/>
            <a:chExt cx="4435475" cy="7483475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6253480"/>
            </a:xfrm>
            <a:custGeom>
              <a:avLst/>
              <a:gdLst/>
              <a:ahLst/>
              <a:cxnLst/>
              <a:rect l="l" t="t" r="r" b="b"/>
              <a:pathLst>
                <a:path w="4435475" h="6253480">
                  <a:moveTo>
                    <a:pt x="0" y="6252971"/>
                  </a:moveTo>
                  <a:lnTo>
                    <a:pt x="4435347" y="6252971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6252971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23052" y="6253098"/>
              <a:ext cx="4435475" cy="1230630"/>
            </a:xfrm>
            <a:custGeom>
              <a:avLst/>
              <a:gdLst/>
              <a:ahLst/>
              <a:cxnLst/>
              <a:rect l="l" t="t" r="r" b="b"/>
              <a:pathLst>
                <a:path w="4435475" h="1230629">
                  <a:moveTo>
                    <a:pt x="0" y="1230248"/>
                  </a:moveTo>
                  <a:lnTo>
                    <a:pt x="4435347" y="1230248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1230248"/>
                  </a:lnTo>
                  <a:close/>
                </a:path>
              </a:pathLst>
            </a:custGeom>
            <a:solidFill>
              <a:srgbClr val="2C88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Text: SEXUAL MISCONDUCT | Prevalence"/>
          <p:cNvSpPr txBox="1"/>
          <p:nvPr/>
        </p:nvSpPr>
        <p:spPr>
          <a:xfrm>
            <a:off x="640206" y="568325"/>
            <a:ext cx="30467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75" dirty="0">
                <a:solidFill>
                  <a:srgbClr val="B6B6B6"/>
                </a:solidFill>
                <a:latin typeface="Arial Black"/>
                <a:cs typeface="Arial Black"/>
              </a:rPr>
              <a:t>SEXUAL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30" dirty="0">
                <a:solidFill>
                  <a:srgbClr val="B6B6B6"/>
                </a:solidFill>
                <a:latin typeface="Arial Black"/>
                <a:cs typeface="Arial Black"/>
              </a:rPr>
              <a:t>MISCONDUCT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Prevalence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experienced two or more instances of sexual misconduct."/>
          <p:cNvSpPr txBox="1"/>
          <p:nvPr/>
        </p:nvSpPr>
        <p:spPr>
          <a:xfrm>
            <a:off x="6947916" y="6525386"/>
            <a:ext cx="2635885" cy="54102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0"/>
              </a:spcBef>
            </a:pPr>
            <a:r>
              <a:rPr lang="en-US" sz="1400" spc="-30" dirty="0">
                <a:solidFill>
                  <a:srgbClr val="FFFFFF"/>
                </a:solidFill>
                <a:latin typeface="Lucida Sans"/>
                <a:cs typeface="Lucida Sans"/>
              </a:rPr>
              <a:t>experienced</a:t>
            </a:r>
            <a:r>
              <a:rPr lang="en-US" sz="1400" spc="-6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1400" spc="-80" dirty="0">
                <a:solidFill>
                  <a:srgbClr val="FFFFFF"/>
                </a:solidFill>
                <a:latin typeface="Arial Black"/>
                <a:cs typeface="Arial Black"/>
              </a:rPr>
              <a:t>two </a:t>
            </a:r>
            <a:r>
              <a:rPr lang="en-US" sz="1400" spc="-40" dirty="0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lang="en-US" sz="1400" spc="-7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FFFFFF"/>
                </a:solidFill>
                <a:latin typeface="Arial Black"/>
                <a:cs typeface="Arial Black"/>
              </a:rPr>
              <a:t>more</a:t>
            </a:r>
            <a:endParaRPr lang="en-US" sz="1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r>
              <a:rPr lang="en-US" sz="1400" spc="-35" dirty="0">
                <a:solidFill>
                  <a:srgbClr val="FFFFFF"/>
                </a:solidFill>
                <a:latin typeface="Lucida Sans"/>
                <a:cs typeface="Lucida Sans"/>
              </a:rPr>
              <a:t>instances</a:t>
            </a:r>
            <a:r>
              <a:rPr lang="en-US" sz="14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1400" spc="-35" dirty="0">
                <a:solidFill>
                  <a:srgbClr val="FFFFFF"/>
                </a:solidFill>
                <a:latin typeface="Lucida Sans"/>
                <a:cs typeface="Lucida Sans"/>
              </a:rPr>
              <a:t>of</a:t>
            </a:r>
            <a:r>
              <a:rPr lang="en-US" sz="1400" spc="-6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1400" spc="-45" dirty="0">
                <a:solidFill>
                  <a:srgbClr val="FFFFFF"/>
                </a:solidFill>
                <a:latin typeface="Lucida Sans"/>
                <a:cs typeface="Lucida Sans"/>
              </a:rPr>
              <a:t>sexual</a:t>
            </a:r>
            <a:r>
              <a:rPr lang="en-US" sz="1400" spc="-5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1400" spc="-25" dirty="0">
                <a:solidFill>
                  <a:srgbClr val="FFFFFF"/>
                </a:solidFill>
                <a:latin typeface="Lucida Sans"/>
                <a:cs typeface="Lucida Sans"/>
              </a:rPr>
              <a:t>misconduct.</a:t>
            </a:r>
            <a:endParaRPr lang="en-US" sz="1400">
              <a:latin typeface="Lucida Sans"/>
              <a:cs typeface="Lucida Sans"/>
            </a:endParaRPr>
          </a:p>
        </p:txBody>
      </p:sp>
      <p:grpSp>
        <p:nvGrp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76880" y="1256772"/>
            <a:ext cx="2345055" cy="5092700"/>
            <a:chOff x="7476880" y="1256772"/>
            <a:chExt cx="2345055" cy="5092700"/>
          </a:xfrm>
        </p:grpSpPr>
        <p:sp>
          <p:nvSpPr>
            <p:cNvPr id="7" name="object 7"/>
            <p:cNvSpPr/>
            <p:nvPr/>
          </p:nvSpPr>
          <p:spPr>
            <a:xfrm>
              <a:off x="9579102" y="6224524"/>
              <a:ext cx="243204" cy="125095"/>
            </a:xfrm>
            <a:custGeom>
              <a:avLst/>
              <a:gdLst/>
              <a:ahLst/>
              <a:cxnLst/>
              <a:rect l="l" t="t" r="r" b="b"/>
              <a:pathLst>
                <a:path w="243204" h="125095">
                  <a:moveTo>
                    <a:pt x="121411" y="124713"/>
                  </a:moveTo>
                  <a:lnTo>
                    <a:pt x="242696" y="0"/>
                  </a:lnTo>
                  <a:lnTo>
                    <a:pt x="0" y="0"/>
                  </a:lnTo>
                  <a:lnTo>
                    <a:pt x="121411" y="124713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81960" y="1261852"/>
              <a:ext cx="0" cy="4258310"/>
            </a:xfrm>
            <a:custGeom>
              <a:avLst/>
              <a:gdLst/>
              <a:ahLst/>
              <a:cxnLst/>
              <a:rect l="l" t="t" r="r" b="b"/>
              <a:pathLst>
                <a:path h="4258310">
                  <a:moveTo>
                    <a:pt x="0" y="0"/>
                  </a:moveTo>
                  <a:lnTo>
                    <a:pt x="0" y="4257693"/>
                  </a:lnTo>
                </a:path>
              </a:pathLst>
            </a:custGeom>
            <a:ln w="9531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86726" y="1448879"/>
              <a:ext cx="1715770" cy="2814955"/>
            </a:xfrm>
            <a:custGeom>
              <a:avLst/>
              <a:gdLst/>
              <a:ahLst/>
              <a:cxnLst/>
              <a:rect l="l" t="t" r="r" b="b"/>
              <a:pathLst>
                <a:path w="1715770" h="2814954">
                  <a:moveTo>
                    <a:pt x="867359" y="2128850"/>
                  </a:moveTo>
                  <a:lnTo>
                    <a:pt x="0" y="2128850"/>
                  </a:lnTo>
                  <a:lnTo>
                    <a:pt x="0" y="2814650"/>
                  </a:lnTo>
                  <a:lnTo>
                    <a:pt x="867359" y="2814650"/>
                  </a:lnTo>
                  <a:lnTo>
                    <a:pt x="867359" y="2128850"/>
                  </a:lnTo>
                  <a:close/>
                </a:path>
                <a:path w="1715770" h="2814954">
                  <a:moveTo>
                    <a:pt x="1210487" y="1064425"/>
                  </a:moveTo>
                  <a:lnTo>
                    <a:pt x="0" y="1064425"/>
                  </a:lnTo>
                  <a:lnTo>
                    <a:pt x="0" y="1750225"/>
                  </a:lnTo>
                  <a:lnTo>
                    <a:pt x="1210487" y="1750225"/>
                  </a:lnTo>
                  <a:lnTo>
                    <a:pt x="1210487" y="1064425"/>
                  </a:lnTo>
                  <a:close/>
                </a:path>
                <a:path w="1715770" h="2814954">
                  <a:moveTo>
                    <a:pt x="1715655" y="0"/>
                  </a:moveTo>
                  <a:lnTo>
                    <a:pt x="0" y="0"/>
                  </a:lnTo>
                  <a:lnTo>
                    <a:pt x="0" y="685812"/>
                  </a:lnTo>
                  <a:lnTo>
                    <a:pt x="1715655" y="685812"/>
                  </a:lnTo>
                  <a:lnTo>
                    <a:pt x="1715655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Text: 17% of Students Experienced Sexual Misconduct The survey ask"/>
          <p:cNvSpPr txBox="1"/>
          <p:nvPr/>
        </p:nvSpPr>
        <p:spPr>
          <a:xfrm>
            <a:off x="668781" y="1136015"/>
            <a:ext cx="4411345" cy="3396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z="2400" spc="-240" dirty="0">
                <a:solidFill>
                  <a:srgbClr val="063D5E"/>
                </a:solidFill>
                <a:latin typeface="Arial Black"/>
                <a:cs typeface="Arial Black"/>
              </a:rPr>
              <a:t>17%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45" dirty="0">
                <a:solidFill>
                  <a:srgbClr val="063D5E"/>
                </a:solidFill>
                <a:latin typeface="Arial Black"/>
                <a:cs typeface="Arial Black"/>
              </a:rPr>
              <a:t>Students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Experienced </a:t>
            </a:r>
            <a:r>
              <a:rPr lang="en-US" sz="2400" spc="-190" dirty="0">
                <a:solidFill>
                  <a:srgbClr val="063D5E"/>
                </a:solidFill>
                <a:latin typeface="Arial Black"/>
                <a:cs typeface="Arial Black"/>
              </a:rPr>
              <a:t>Sexual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45" dirty="0">
                <a:solidFill>
                  <a:srgbClr val="063D5E"/>
                </a:solidFill>
                <a:latin typeface="Arial Black"/>
                <a:cs typeface="Arial Black"/>
              </a:rPr>
              <a:t>Misconduct</a:t>
            </a:r>
            <a:endParaRPr lang="en-US" sz="2400">
              <a:latin typeface="Arial Black"/>
              <a:cs typeface="Arial Black"/>
            </a:endParaRPr>
          </a:p>
          <a:p>
            <a:pPr marL="12700" marR="146050">
              <a:lnSpc>
                <a:spcPct val="120800"/>
              </a:lnSpc>
              <a:spcBef>
                <a:spcPts val="1405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non-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consensual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contact,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harassment,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stalking,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and intimate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violence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College.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Overall,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17%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participants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least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one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form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misconduct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.</a:t>
            </a:r>
            <a:endParaRPr lang="en-US" sz="1200">
              <a:latin typeface="Lucida Sans"/>
              <a:cs typeface="Lucida Sans"/>
            </a:endParaRPr>
          </a:p>
          <a:p>
            <a:pPr marL="526415" indent="-170815">
              <a:lnSpc>
                <a:spcPct val="100000"/>
              </a:lnSpc>
              <a:spcBef>
                <a:spcPts val="900"/>
              </a:spcBef>
              <a:buClr>
                <a:srgbClr val="004C97"/>
              </a:buClr>
              <a:buChar char="•"/>
              <a:tabLst>
                <a:tab pos="526415" algn="l"/>
              </a:tabLst>
            </a:pPr>
            <a:r>
              <a:rPr lang="en-US" sz="1200" spc="-130" dirty="0">
                <a:solidFill>
                  <a:srgbClr val="2C88B0"/>
                </a:solidFill>
                <a:latin typeface="Arial Black"/>
                <a:cs typeface="Arial Black"/>
              </a:rPr>
              <a:t>12%</a:t>
            </a:r>
            <a:r>
              <a:rPr lang="en-US" sz="12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endParaRPr lang="en-US" sz="1200">
              <a:latin typeface="Lucida Sans"/>
              <a:cs typeface="Lucida Sans"/>
            </a:endParaRPr>
          </a:p>
          <a:p>
            <a:pPr marL="526415" indent="-170815">
              <a:lnSpc>
                <a:spcPct val="100000"/>
              </a:lnSpc>
              <a:spcBef>
                <a:spcPts val="600"/>
              </a:spcBef>
              <a:buClr>
                <a:srgbClr val="004C97"/>
              </a:buClr>
              <a:buChar char="•"/>
              <a:tabLst>
                <a:tab pos="526415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8%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intimate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violence</a:t>
            </a:r>
            <a:endParaRPr lang="en-US" sz="1200">
              <a:latin typeface="Lucida Sans"/>
              <a:cs typeface="Lucida Sans"/>
            </a:endParaRPr>
          </a:p>
          <a:p>
            <a:pPr marL="526415" indent="-170815">
              <a:lnSpc>
                <a:spcPct val="100000"/>
              </a:lnSpc>
              <a:spcBef>
                <a:spcPts val="600"/>
              </a:spcBef>
              <a:buClr>
                <a:srgbClr val="004C97"/>
              </a:buClr>
              <a:buChar char="•"/>
              <a:tabLst>
                <a:tab pos="526415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6%</a:t>
            </a:r>
            <a:r>
              <a:rPr lang="en-US" sz="12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endParaRPr lang="en-US" sz="1200">
              <a:latin typeface="Lucida Sans"/>
              <a:cs typeface="Lucida Sans"/>
            </a:endParaRPr>
          </a:p>
          <a:p>
            <a:pPr marL="527050" marR="839469" indent="-171450">
              <a:lnSpc>
                <a:spcPct val="120800"/>
              </a:lnSpc>
              <a:spcBef>
                <a:spcPts val="300"/>
              </a:spcBef>
              <a:buClr>
                <a:srgbClr val="004C97"/>
              </a:buClr>
              <a:buFont typeface="Arial Black"/>
              <a:buChar char="•"/>
              <a:tabLst>
                <a:tab pos="527050" algn="l"/>
              </a:tabLst>
            </a:pPr>
            <a:r>
              <a:rPr lang="en-US" sz="1200" dirty="0">
                <a:latin typeface="Lucida Sans"/>
                <a:cs typeface="Lucida Sans"/>
              </a:rPr>
              <a:t>No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participants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assault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8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rape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2" name="Text: INSIGHTS"/>
          <p:cNvSpPr txBox="1"/>
          <p:nvPr/>
        </p:nvSpPr>
        <p:spPr>
          <a:xfrm>
            <a:off x="685673" y="5175377"/>
            <a:ext cx="929005" cy="288290"/>
          </a:xfrm>
          <a:prstGeom prst="rect">
            <a:avLst/>
          </a:prstGeom>
          <a:solidFill>
            <a:srgbClr val="063D5E"/>
          </a:solidFill>
        </p:spPr>
        <p:txBody>
          <a:bodyPr vert="horz" wrap="square" lIns="0" tIns="40640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320"/>
              </a:spcBef>
            </a:pPr>
            <a:r>
              <a:rPr lang="en-US" sz="1100" spc="-10" dirty="0">
                <a:solidFill>
                  <a:srgbClr val="FFFFFF"/>
                </a:solidFill>
                <a:latin typeface="Arial Black"/>
                <a:cs typeface="Arial Black"/>
              </a:rPr>
              <a:t>INSIGHTS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1" name="Text: Even with an anonymous survey, individuals may be hesitant t"/>
          <p:cNvSpPr txBox="1"/>
          <p:nvPr/>
        </p:nvSpPr>
        <p:spPr>
          <a:xfrm>
            <a:off x="643255" y="5575680"/>
            <a:ext cx="3547745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Even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anonymous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survey,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individuals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may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hesitant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disclose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unwanted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contact.</a:t>
            </a:r>
            <a:r>
              <a:rPr lang="en-US" sz="1125" spc="-15" baseline="48148" dirty="0">
                <a:solidFill>
                  <a:srgbClr val="242424"/>
                </a:solidFill>
                <a:latin typeface="Lucida Sans"/>
                <a:cs typeface="Lucida Sans"/>
              </a:rPr>
              <a:t>1</a:t>
            </a:r>
            <a:endParaRPr lang="en-US" sz="1125" baseline="48148">
              <a:latin typeface="Lucida Sans"/>
              <a:cs typeface="Lucida Sans"/>
            </a:endParaRPr>
          </a:p>
        </p:txBody>
      </p:sp>
      <p:sp>
        <p:nvSpPr>
          <p:cNvPr id="23" name="Text: 1 Hirsch, J. S. &amp; Khan, S. (2020). Sexual citizens: A landma"/>
          <p:cNvSpPr txBox="1"/>
          <p:nvPr/>
        </p:nvSpPr>
        <p:spPr>
          <a:xfrm>
            <a:off x="669162" y="6598919"/>
            <a:ext cx="393890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1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Hirsch,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J.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S.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dirty="0">
                <a:solidFill>
                  <a:srgbClr val="6C6C6C"/>
                </a:solidFill>
                <a:latin typeface="Lucida Sans"/>
                <a:cs typeface="Lucida Sans"/>
              </a:rPr>
              <a:t>&amp;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Khan,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S.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(2020).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Sexual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citizens: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A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landmark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study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sex,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power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and assault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 on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campus.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dirty="0">
                <a:solidFill>
                  <a:srgbClr val="6C6C6C"/>
                </a:solidFill>
                <a:latin typeface="Lucida Sans"/>
                <a:cs typeface="Lucida Sans"/>
              </a:rPr>
              <a:t>WW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Norton.</a:t>
            </a:r>
            <a:endParaRPr lang="en-US" sz="800">
              <a:latin typeface="Lucida Sans"/>
              <a:cs typeface="Lucida Sans"/>
            </a:endParaRPr>
          </a:p>
        </p:txBody>
      </p:sp>
      <p:sp>
        <p:nvSpPr>
          <p:cNvPr id="15" name="Text: Fig. 20 Prevalence of sexual misconduct"/>
          <p:cNvSpPr txBox="1"/>
          <p:nvPr/>
        </p:nvSpPr>
        <p:spPr>
          <a:xfrm>
            <a:off x="6551379" y="911464"/>
            <a:ext cx="27787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20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0" dirty="0">
                <a:solidFill>
                  <a:srgbClr val="585858"/>
                </a:solidFill>
                <a:latin typeface="Arial Black"/>
                <a:cs typeface="Arial Black"/>
              </a:rPr>
              <a:t>Prevalence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misconduct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9" name="Text: Sexual Harassment"/>
          <p:cNvSpPr txBox="1"/>
          <p:nvPr/>
        </p:nvSpPr>
        <p:spPr>
          <a:xfrm>
            <a:off x="6180286" y="1705087"/>
            <a:ext cx="1167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Harassment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12%"/>
          <p:cNvSpPr txBox="1"/>
          <p:nvPr/>
        </p:nvSpPr>
        <p:spPr>
          <a:xfrm>
            <a:off x="9227818" y="1700388"/>
            <a:ext cx="2800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Intimate Partner Violence"/>
          <p:cNvSpPr txBox="1"/>
          <p:nvPr/>
        </p:nvSpPr>
        <p:spPr>
          <a:xfrm>
            <a:off x="6348549" y="2695691"/>
            <a:ext cx="9994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Intimate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Partner</a:t>
            </a:r>
            <a:endParaRPr lang="en-US" sz="10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Violence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8%"/>
          <p:cNvSpPr txBox="1"/>
          <p:nvPr/>
        </p:nvSpPr>
        <p:spPr>
          <a:xfrm>
            <a:off x="8722650" y="2757667"/>
            <a:ext cx="2095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Stalking"/>
          <p:cNvSpPr txBox="1"/>
          <p:nvPr/>
        </p:nvSpPr>
        <p:spPr>
          <a:xfrm>
            <a:off x="6858293" y="3829171"/>
            <a:ext cx="48958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Stalking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6%"/>
          <p:cNvSpPr txBox="1"/>
          <p:nvPr/>
        </p:nvSpPr>
        <p:spPr>
          <a:xfrm>
            <a:off x="8379517" y="3824472"/>
            <a:ext cx="2095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Sexual Violence 0%"/>
          <p:cNvSpPr txBox="1"/>
          <p:nvPr/>
        </p:nvSpPr>
        <p:spPr>
          <a:xfrm>
            <a:off x="6403196" y="4895975"/>
            <a:ext cx="13087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1885" algn="l"/>
              </a:tabLst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Violence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	</a:t>
            </a:r>
            <a:r>
              <a:rPr lang="en-US" sz="1500" spc="-37" baseline="2777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500" baseline="2777">
              <a:latin typeface="Arial"/>
              <a:cs typeface="Arial"/>
            </a:endParaRPr>
          </a:p>
        </p:txBody>
      </p:sp>
      <p:sp>
        <p:nvSpPr>
          <p:cNvPr id="13" name="Text: 6%"/>
          <p:cNvSpPr txBox="1"/>
          <p:nvPr/>
        </p:nvSpPr>
        <p:spPr>
          <a:xfrm>
            <a:off x="6121653" y="6614921"/>
            <a:ext cx="5175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2700" spc="-295" dirty="0">
                <a:solidFill>
                  <a:srgbClr val="FFFFFF"/>
                </a:solidFill>
                <a:latin typeface="Arial Black"/>
                <a:cs typeface="Arial Black"/>
              </a:rPr>
              <a:t>6%</a:t>
            </a:r>
            <a:endParaRPr lang="en-US" sz="2700">
              <a:latin typeface="Arial Black"/>
              <a:cs typeface="Arial Black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3480" y="6438772"/>
            <a:ext cx="4272915" cy="3810"/>
          </a:xfrm>
          <a:custGeom>
            <a:avLst/>
            <a:gdLst/>
            <a:ahLst/>
            <a:cxnLst/>
            <a:rect l="l" t="t" r="r" b="b"/>
            <a:pathLst>
              <a:path w="4272915" h="3810">
                <a:moveTo>
                  <a:pt x="0" y="0"/>
                </a:moveTo>
                <a:lnTo>
                  <a:pt x="4272407" y="3683"/>
                </a:lnTo>
              </a:path>
            </a:pathLst>
          </a:custGeom>
          <a:ln w="12700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7" name="Text: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22</a:t>
            </a:fld>
            <a:endParaRPr lang="en-US"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23052" y="127"/>
            <a:ext cx="4435475" cy="7483475"/>
            <a:chOff x="5623052" y="127"/>
            <a:chExt cx="4435475" cy="7483475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71727" y="1152619"/>
              <a:ext cx="0" cy="5586095"/>
            </a:xfrm>
            <a:custGeom>
              <a:avLst/>
              <a:gdLst/>
              <a:ahLst/>
              <a:cxnLst/>
              <a:rect l="l" t="t" r="r" b="b"/>
              <a:pathLst>
                <a:path h="5586095">
                  <a:moveTo>
                    <a:pt x="0" y="0"/>
                  </a:moveTo>
                  <a:lnTo>
                    <a:pt x="0" y="5585892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SEXUAL HARASSMENT | Prevalence"/>
          <p:cNvSpPr txBox="1"/>
          <p:nvPr/>
        </p:nvSpPr>
        <p:spPr>
          <a:xfrm>
            <a:off x="640206" y="568325"/>
            <a:ext cx="304990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75" dirty="0">
                <a:solidFill>
                  <a:srgbClr val="B6B6B6"/>
                </a:solidFill>
                <a:latin typeface="Arial Black"/>
                <a:cs typeface="Arial Black"/>
              </a:rPr>
              <a:t>SEXUAL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HARASSMENT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Prevalence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12% of Students Experienced Sexual Harassment The survey ask"/>
          <p:cNvSpPr txBox="1"/>
          <p:nvPr/>
        </p:nvSpPr>
        <p:spPr>
          <a:xfrm>
            <a:off x="668401" y="1107440"/>
            <a:ext cx="4411980" cy="2061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z="2400" spc="-240" dirty="0">
                <a:solidFill>
                  <a:srgbClr val="063D5E"/>
                </a:solidFill>
                <a:latin typeface="Arial Black"/>
                <a:cs typeface="Arial Black"/>
              </a:rPr>
              <a:t>12%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45" dirty="0">
                <a:solidFill>
                  <a:srgbClr val="063D5E"/>
                </a:solidFill>
                <a:latin typeface="Arial Black"/>
                <a:cs typeface="Arial Black"/>
              </a:rPr>
              <a:t>Students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Experienced </a:t>
            </a:r>
            <a:r>
              <a:rPr lang="en-US" sz="2400" spc="-190" dirty="0">
                <a:solidFill>
                  <a:srgbClr val="063D5E"/>
                </a:solidFill>
                <a:latin typeface="Arial Black"/>
                <a:cs typeface="Arial Black"/>
              </a:rPr>
              <a:t>Sexual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35" dirty="0">
                <a:solidFill>
                  <a:srgbClr val="063D5E"/>
                </a:solidFill>
                <a:latin typeface="Arial Black"/>
                <a:cs typeface="Arial Black"/>
              </a:rPr>
              <a:t>Harassment</a:t>
            </a:r>
            <a:endParaRPr lang="en-US" sz="2400">
              <a:latin typeface="Arial Black"/>
              <a:cs typeface="Arial Black"/>
            </a:endParaRPr>
          </a:p>
          <a:p>
            <a:pPr marL="12700" marR="260985">
              <a:lnSpc>
                <a:spcPct val="120800"/>
              </a:lnSpc>
              <a:spcBef>
                <a:spcPts val="109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College.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Overall,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11%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participants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50" dirty="0">
                <a:solidFill>
                  <a:srgbClr val="242424"/>
                </a:solidFill>
                <a:latin typeface="Lucida Sans"/>
                <a:cs typeface="Lucida Sans"/>
              </a:rPr>
              <a:t>1%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experienced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more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than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The highest percentage of students reported that someone con"/>
          <p:cNvSpPr txBox="1"/>
          <p:nvPr/>
        </p:nvSpPr>
        <p:spPr>
          <a:xfrm>
            <a:off x="668401" y="3363976"/>
            <a:ext cx="4227830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highest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percentage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someone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continuously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hang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hook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up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despite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saying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(</a:t>
            </a:r>
            <a:r>
              <a:rPr lang="en-US" sz="1200" spc="-20" dirty="0">
                <a:latin typeface="Lucida Sans"/>
                <a:cs typeface="Lucida Sans"/>
              </a:rPr>
              <a:t>8%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The prevalence of sexual harassment was too small to report "/>
          <p:cNvSpPr txBox="1"/>
          <p:nvPr/>
        </p:nvSpPr>
        <p:spPr>
          <a:xfrm>
            <a:off x="668401" y="4247896"/>
            <a:ext cx="4275455" cy="157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prevalence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too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small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additional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relevant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these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experiences,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including: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locations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incidents,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relationship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perpetrators,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impacts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experienced,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percentage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incident,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significant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differences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prevalence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across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demographic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groups,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applicable.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1292225"/>
            <a:ext cx="1914525" cy="514984"/>
          </a:xfrm>
          <a:custGeom>
            <a:avLst/>
            <a:gdLst/>
            <a:ahLst/>
            <a:cxnLst/>
            <a:rect l="l" t="t" r="r" b="b"/>
            <a:pathLst>
              <a:path w="1914525" h="514985">
                <a:moveTo>
                  <a:pt x="0" y="0"/>
                </a:moveTo>
                <a:lnTo>
                  <a:pt x="0" y="514740"/>
                </a:lnTo>
                <a:lnTo>
                  <a:pt x="1914525" y="514740"/>
                </a:lnTo>
                <a:lnTo>
                  <a:pt x="191452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2090210"/>
            <a:ext cx="1209675" cy="514984"/>
          </a:xfrm>
          <a:custGeom>
            <a:avLst/>
            <a:gdLst/>
            <a:ahLst/>
            <a:cxnLst/>
            <a:rect l="l" t="t" r="r" b="b"/>
            <a:pathLst>
              <a:path w="1209675" h="514985">
                <a:moveTo>
                  <a:pt x="0" y="0"/>
                </a:moveTo>
                <a:lnTo>
                  <a:pt x="0" y="514740"/>
                </a:lnTo>
                <a:lnTo>
                  <a:pt x="1209675" y="514740"/>
                </a:lnTo>
                <a:lnTo>
                  <a:pt x="120967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2888194"/>
            <a:ext cx="1190625" cy="514984"/>
          </a:xfrm>
          <a:custGeom>
            <a:avLst/>
            <a:gdLst/>
            <a:ahLst/>
            <a:cxnLst/>
            <a:rect l="l" t="t" r="r" b="b"/>
            <a:pathLst>
              <a:path w="1190625" h="514985">
                <a:moveTo>
                  <a:pt x="0" y="0"/>
                </a:moveTo>
                <a:lnTo>
                  <a:pt x="0" y="514740"/>
                </a:lnTo>
                <a:lnTo>
                  <a:pt x="1190625" y="514740"/>
                </a:lnTo>
                <a:lnTo>
                  <a:pt x="119062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3686179"/>
            <a:ext cx="952500" cy="514984"/>
          </a:xfrm>
          <a:custGeom>
            <a:avLst/>
            <a:gdLst/>
            <a:ahLst/>
            <a:cxnLst/>
            <a:rect l="l" t="t" r="r" b="b"/>
            <a:pathLst>
              <a:path w="952500" h="514985">
                <a:moveTo>
                  <a:pt x="0" y="0"/>
                </a:moveTo>
                <a:lnTo>
                  <a:pt x="0" y="514740"/>
                </a:lnTo>
                <a:lnTo>
                  <a:pt x="952500" y="514740"/>
                </a:lnTo>
                <a:lnTo>
                  <a:pt x="952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4484163"/>
            <a:ext cx="476250" cy="514984"/>
          </a:xfrm>
          <a:custGeom>
            <a:avLst/>
            <a:gdLst/>
            <a:ahLst/>
            <a:cxnLst/>
            <a:rect l="l" t="t" r="r" b="b"/>
            <a:pathLst>
              <a:path w="476250" h="514985">
                <a:moveTo>
                  <a:pt x="0" y="0"/>
                </a:moveTo>
                <a:lnTo>
                  <a:pt x="0" y="514740"/>
                </a:lnTo>
                <a:lnTo>
                  <a:pt x="476250" y="514740"/>
                </a:lnTo>
                <a:lnTo>
                  <a:pt x="4762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5282148"/>
            <a:ext cx="238125" cy="514984"/>
          </a:xfrm>
          <a:custGeom>
            <a:avLst/>
            <a:gdLst/>
            <a:ahLst/>
            <a:cxnLst/>
            <a:rect l="l" t="t" r="r" b="b"/>
            <a:pathLst>
              <a:path w="238125" h="514985">
                <a:moveTo>
                  <a:pt x="0" y="0"/>
                </a:moveTo>
                <a:lnTo>
                  <a:pt x="0" y="514740"/>
                </a:lnTo>
                <a:lnTo>
                  <a:pt x="238124" y="514740"/>
                </a:lnTo>
                <a:lnTo>
                  <a:pt x="238124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6490" y="6080133"/>
            <a:ext cx="228600" cy="514984"/>
          </a:xfrm>
          <a:custGeom>
            <a:avLst/>
            <a:gdLst/>
            <a:ahLst/>
            <a:cxnLst/>
            <a:rect l="l" t="t" r="r" b="b"/>
            <a:pathLst>
              <a:path w="228600" h="514984">
                <a:moveTo>
                  <a:pt x="0" y="0"/>
                </a:moveTo>
                <a:lnTo>
                  <a:pt x="0" y="514740"/>
                </a:lnTo>
                <a:lnTo>
                  <a:pt x="228599" y="514740"/>
                </a:lnTo>
                <a:lnTo>
                  <a:pt x="228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: Fig. 21 Prevalence of sexual harassment"/>
          <p:cNvSpPr txBox="1"/>
          <p:nvPr/>
        </p:nvSpPr>
        <p:spPr>
          <a:xfrm>
            <a:off x="6539865" y="801976"/>
            <a:ext cx="27997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21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0" dirty="0">
                <a:solidFill>
                  <a:srgbClr val="585858"/>
                </a:solidFill>
                <a:latin typeface="Arial Black"/>
                <a:cs typeface="Arial Black"/>
              </a:rPr>
              <a:t>Prevalence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harassment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4" name="Text: Continuously asked to hang out or hook up despite declining"/>
          <p:cNvSpPr txBox="1"/>
          <p:nvPr/>
        </p:nvSpPr>
        <p:spPr>
          <a:xfrm>
            <a:off x="6124067" y="1310231"/>
            <a:ext cx="121475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09" algn="just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Continuously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asked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hang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out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hook up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despite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declining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8%"/>
          <p:cNvSpPr txBox="1"/>
          <p:nvPr/>
        </p:nvSpPr>
        <p:spPr>
          <a:xfrm>
            <a:off x="9416415" y="1458044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Text: Treated differently or condescendingly because of gender or "/>
          <p:cNvSpPr txBox="1"/>
          <p:nvPr/>
        </p:nvSpPr>
        <p:spPr>
          <a:xfrm>
            <a:off x="6162929" y="2034681"/>
            <a:ext cx="11753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895" algn="just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Treated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differently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condescendingly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because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gender</a:t>
            </a:r>
            <a:endParaRPr lang="en-US" sz="1000">
              <a:latin typeface="Lucida Sans"/>
              <a:cs typeface="Lucida Sans"/>
            </a:endParaRPr>
          </a:p>
          <a:p>
            <a:pPr marL="801370" algn="just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sex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5%"/>
          <p:cNvSpPr txBox="1"/>
          <p:nvPr/>
        </p:nvSpPr>
        <p:spPr>
          <a:xfrm>
            <a:off x="8711565" y="224922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: Unwanted advances, comments, gestures, or jokes"/>
          <p:cNvSpPr txBox="1"/>
          <p:nvPr/>
        </p:nvSpPr>
        <p:spPr>
          <a:xfrm>
            <a:off x="6271260" y="2825857"/>
            <a:ext cx="10668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862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Unwanted advances, comments,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gestures,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jokes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9" name="Text: 5%"/>
          <p:cNvSpPr txBox="1"/>
          <p:nvPr/>
        </p:nvSpPr>
        <p:spPr>
          <a:xfrm>
            <a:off x="8692515" y="3049928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7" name="Text: Treated badly for refusing to have sex"/>
          <p:cNvSpPr txBox="1"/>
          <p:nvPr/>
        </p:nvSpPr>
        <p:spPr>
          <a:xfrm>
            <a:off x="6125972" y="3779081"/>
            <a:ext cx="12128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8275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Treated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badly for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refusing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have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sex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0" name="Text: 4%"/>
          <p:cNvSpPr txBox="1"/>
          <p:nvPr/>
        </p:nvSpPr>
        <p:spPr>
          <a:xfrm>
            <a:off x="8454390" y="385063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8" name="Text: Threatened or offered something in return for sexual contact"/>
          <p:cNvSpPr txBox="1"/>
          <p:nvPr/>
        </p:nvSpPr>
        <p:spPr>
          <a:xfrm>
            <a:off x="6215253" y="4427273"/>
            <a:ext cx="11226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9554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Threatened</a:t>
            </a:r>
            <a:r>
              <a:rPr lang="en-US" sz="10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offered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something</a:t>
            </a:r>
            <a:endParaRPr lang="en-US" sz="1000">
              <a:latin typeface="Lucida Sans"/>
              <a:cs typeface="Lucida Sans"/>
            </a:endParaRPr>
          </a:p>
          <a:p>
            <a:pPr marL="260985" marR="5080" indent="124460" algn="r">
              <a:lnSpc>
                <a:spcPct val="100000"/>
              </a:lnSpc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in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return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for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contact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1" name="Text: 2%"/>
          <p:cNvSpPr txBox="1"/>
          <p:nvPr/>
        </p:nvSpPr>
        <p:spPr>
          <a:xfrm>
            <a:off x="7978140" y="4651345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9" name="Text: Shared or threatened to share sexual photos, videos, or rumo"/>
          <p:cNvSpPr txBox="1"/>
          <p:nvPr/>
        </p:nvSpPr>
        <p:spPr>
          <a:xfrm>
            <a:off x="6132703" y="5218449"/>
            <a:ext cx="12052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817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Shared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threatened to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share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photos,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videos,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rumors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2" name="Text: 1%"/>
          <p:cNvSpPr txBox="1"/>
          <p:nvPr/>
        </p:nvSpPr>
        <p:spPr>
          <a:xfrm>
            <a:off x="7740015" y="544252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0" name="Text: Showed sexual photos/videos they didn't ask to see"/>
          <p:cNvSpPr txBox="1"/>
          <p:nvPr/>
        </p:nvSpPr>
        <p:spPr>
          <a:xfrm>
            <a:off x="6177915" y="6095415"/>
            <a:ext cx="11601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9554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Showed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 photos/videos</a:t>
            </a:r>
            <a:r>
              <a:rPr lang="en-US" sz="1000" spc="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they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didn't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ask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3" name="Text: 1%"/>
          <p:cNvSpPr txBox="1"/>
          <p:nvPr/>
        </p:nvSpPr>
        <p:spPr>
          <a:xfrm>
            <a:off x="7730490" y="6243228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3" name="Text: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23</a:t>
            </a:fld>
            <a:endParaRPr lang="en-US"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23052" y="127"/>
            <a:ext cx="4435475" cy="7483475"/>
            <a:chOff x="5623052" y="127"/>
            <a:chExt cx="4435475" cy="7483475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66266" y="1918478"/>
              <a:ext cx="0" cy="4097020"/>
            </a:xfrm>
            <a:custGeom>
              <a:avLst/>
              <a:gdLst/>
              <a:ahLst/>
              <a:cxnLst/>
              <a:rect l="l" t="t" r="r" b="b"/>
              <a:pathLst>
                <a:path h="4097020">
                  <a:moveTo>
                    <a:pt x="0" y="0"/>
                  </a:moveTo>
                  <a:lnTo>
                    <a:pt x="0" y="4096836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: INTIMATE PARTNER VIOLENCE | Prevalence"/>
          <p:cNvSpPr txBox="1"/>
          <p:nvPr/>
        </p:nvSpPr>
        <p:spPr>
          <a:xfrm>
            <a:off x="640206" y="568325"/>
            <a:ext cx="37598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5" dirty="0">
                <a:solidFill>
                  <a:srgbClr val="B6B6B6"/>
                </a:solidFill>
                <a:latin typeface="Arial Black"/>
                <a:cs typeface="Arial Black"/>
              </a:rPr>
              <a:t>INTIMATE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5" dirty="0">
                <a:solidFill>
                  <a:srgbClr val="B6B6B6"/>
                </a:solidFill>
                <a:latin typeface="Arial Black"/>
                <a:cs typeface="Arial Black"/>
              </a:rPr>
              <a:t>PARTNER</a:t>
            </a:r>
            <a:r>
              <a:rPr lang="en-US" sz="1400" spc="-6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VIOLENCE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Prevalence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8% of Students Experienced Intimate Partner Violence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pc="-240" dirty="0"/>
              <a:t>8%</a:t>
            </a:r>
            <a:r>
              <a:rPr lang="en-US" spc="-160" dirty="0"/>
              <a:t> </a:t>
            </a:r>
            <a:r>
              <a:rPr lang="en-US" spc="-80" dirty="0"/>
              <a:t>of</a:t>
            </a:r>
            <a:r>
              <a:rPr lang="en-US" spc="-155" dirty="0"/>
              <a:t> </a:t>
            </a:r>
            <a:r>
              <a:rPr lang="en-US" spc="-145" dirty="0"/>
              <a:t>Students</a:t>
            </a:r>
            <a:r>
              <a:rPr lang="en-US" spc="-160" dirty="0"/>
              <a:t> Experienced </a:t>
            </a:r>
            <a:r>
              <a:rPr lang="en-US" spc="-95" dirty="0"/>
              <a:t>Intimate</a:t>
            </a:r>
            <a:r>
              <a:rPr lang="en-US" spc="-140" dirty="0"/>
              <a:t> </a:t>
            </a:r>
            <a:r>
              <a:rPr lang="en-US" spc="-95" dirty="0"/>
              <a:t>Partner</a:t>
            </a:r>
            <a:r>
              <a:rPr lang="en-US" spc="-140" dirty="0"/>
              <a:t> </a:t>
            </a:r>
            <a:r>
              <a:rPr lang="en-US" spc="-40" dirty="0"/>
              <a:t>Violence</a:t>
            </a:r>
          </a:p>
        </p:txBody>
      </p:sp>
      <p:sp>
        <p:nvSpPr>
          <p:cNvPr id="6" name="Text: The survey asked students about their experiences of intimat"/>
          <p:cNvSpPr txBox="1"/>
          <p:nvPr/>
        </p:nvSpPr>
        <p:spPr>
          <a:xfrm>
            <a:off x="668401" y="2104770"/>
            <a:ext cx="4173854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intimate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violence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(IPV)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a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College.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Overall,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50" dirty="0">
                <a:solidFill>
                  <a:srgbClr val="242424"/>
                </a:solidFill>
                <a:latin typeface="Lucida Sans"/>
                <a:cs typeface="Lucida Sans"/>
              </a:rPr>
              <a:t>3%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IPV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50" dirty="0">
                <a:solidFill>
                  <a:srgbClr val="242424"/>
                </a:solidFill>
                <a:latin typeface="Lucida Sans"/>
                <a:cs typeface="Lucida Sans"/>
              </a:rPr>
              <a:t>5%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IPV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more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The highest percentage of students reported that an intimate"/>
          <p:cNvSpPr txBox="1"/>
          <p:nvPr/>
        </p:nvSpPr>
        <p:spPr>
          <a:xfrm>
            <a:off x="668401" y="3430651"/>
            <a:ext cx="4254500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highest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percentage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 intimate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called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names,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insulted,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humiliated them</a:t>
            </a:r>
            <a:r>
              <a:rPr lang="en-US" sz="1200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(</a:t>
            </a:r>
            <a:r>
              <a:rPr lang="en-US" sz="1200" spc="-10" dirty="0">
                <a:latin typeface="Lucida Sans"/>
                <a:cs typeface="Lucida Sans"/>
              </a:rPr>
              <a:t>8%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Text: The prevalence of IPV was too small to report additional inf"/>
          <p:cNvSpPr txBox="1"/>
          <p:nvPr/>
        </p:nvSpPr>
        <p:spPr>
          <a:xfrm>
            <a:off x="668401" y="4314571"/>
            <a:ext cx="419544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prevalence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IPV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small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additional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relevant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these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experiences,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including: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the percentage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incident,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impacts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experienced,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significant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differences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prevalence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across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demographic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groups,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applicable.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1028" y="2100929"/>
            <a:ext cx="1752600" cy="657860"/>
          </a:xfrm>
          <a:custGeom>
            <a:avLst/>
            <a:gdLst/>
            <a:ahLst/>
            <a:cxnLst/>
            <a:rect l="l" t="t" r="r" b="b"/>
            <a:pathLst>
              <a:path w="1752600" h="657860">
                <a:moveTo>
                  <a:pt x="0" y="0"/>
                </a:moveTo>
                <a:lnTo>
                  <a:pt x="0" y="657399"/>
                </a:lnTo>
                <a:lnTo>
                  <a:pt x="1752600" y="657399"/>
                </a:lnTo>
                <a:lnTo>
                  <a:pt x="1752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1028" y="3125139"/>
            <a:ext cx="1123950" cy="657860"/>
          </a:xfrm>
          <a:custGeom>
            <a:avLst/>
            <a:gdLst/>
            <a:ahLst/>
            <a:cxnLst/>
            <a:rect l="l" t="t" r="r" b="b"/>
            <a:pathLst>
              <a:path w="1123950" h="657860">
                <a:moveTo>
                  <a:pt x="0" y="0"/>
                </a:moveTo>
                <a:lnTo>
                  <a:pt x="0" y="657399"/>
                </a:lnTo>
                <a:lnTo>
                  <a:pt x="1123950" y="657399"/>
                </a:lnTo>
                <a:lnTo>
                  <a:pt x="1123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1028" y="4149348"/>
            <a:ext cx="704850" cy="657860"/>
          </a:xfrm>
          <a:custGeom>
            <a:avLst/>
            <a:gdLst/>
            <a:ahLst/>
            <a:cxnLst/>
            <a:rect l="l" t="t" r="r" b="b"/>
            <a:pathLst>
              <a:path w="704850" h="657860">
                <a:moveTo>
                  <a:pt x="0" y="0"/>
                </a:moveTo>
                <a:lnTo>
                  <a:pt x="0" y="657399"/>
                </a:lnTo>
                <a:lnTo>
                  <a:pt x="704850" y="657399"/>
                </a:lnTo>
                <a:lnTo>
                  <a:pt x="7048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71028" y="5173557"/>
            <a:ext cx="342900" cy="657860"/>
          </a:xfrm>
          <a:custGeom>
            <a:avLst/>
            <a:gdLst/>
            <a:ahLst/>
            <a:cxnLst/>
            <a:rect l="l" t="t" r="r" b="b"/>
            <a:pathLst>
              <a:path w="342900" h="657860">
                <a:moveTo>
                  <a:pt x="0" y="0"/>
                </a:moveTo>
                <a:lnTo>
                  <a:pt x="0" y="657399"/>
                </a:lnTo>
                <a:lnTo>
                  <a:pt x="342900" y="657399"/>
                </a:lnTo>
                <a:lnTo>
                  <a:pt x="342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: Fig. 22 Prevalence of intimate partner violence"/>
          <p:cNvSpPr txBox="1"/>
          <p:nvPr/>
        </p:nvSpPr>
        <p:spPr>
          <a:xfrm>
            <a:off x="6899020" y="1396506"/>
            <a:ext cx="20802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 marR="5080" indent="-451484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22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0" dirty="0">
                <a:solidFill>
                  <a:srgbClr val="585858"/>
                </a:solidFill>
                <a:latin typeface="Arial Black"/>
                <a:cs typeface="Arial Black"/>
              </a:rPr>
              <a:t>Prevalence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intimate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partner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violence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9" name="Text: Called them names, insulted, or humiliated"/>
          <p:cNvSpPr txBox="1"/>
          <p:nvPr/>
        </p:nvSpPr>
        <p:spPr>
          <a:xfrm>
            <a:off x="6134988" y="2190337"/>
            <a:ext cx="119761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Called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them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names,</a:t>
            </a:r>
            <a:endParaRPr lang="en-US" sz="1000">
              <a:latin typeface="Lucida Sans"/>
              <a:cs typeface="Lucida Sans"/>
            </a:endParaRPr>
          </a:p>
          <a:p>
            <a:pPr marL="549275" marR="5080" indent="-32384">
              <a:lnSpc>
                <a:spcPct val="100000"/>
              </a:lnSpc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insulted,</a:t>
            </a:r>
            <a:r>
              <a:rPr lang="en-US" sz="1000" spc="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humiliated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8%"/>
          <p:cNvSpPr txBox="1"/>
          <p:nvPr/>
        </p:nvSpPr>
        <p:spPr>
          <a:xfrm>
            <a:off x="9249029" y="233807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Controlled or attempted to control them"/>
          <p:cNvSpPr txBox="1"/>
          <p:nvPr/>
        </p:nvSpPr>
        <p:spPr>
          <a:xfrm>
            <a:off x="6523608" y="3209782"/>
            <a:ext cx="80899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 indent="-6985" algn="just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Controlled</a:t>
            </a:r>
            <a:r>
              <a:rPr lang="en-US" sz="1000" spc="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attempted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to control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them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5%"/>
          <p:cNvSpPr txBox="1"/>
          <p:nvPr/>
        </p:nvSpPr>
        <p:spPr>
          <a:xfrm>
            <a:off x="8620379" y="3357522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Physically hurt or injured"/>
          <p:cNvSpPr txBox="1"/>
          <p:nvPr/>
        </p:nvSpPr>
        <p:spPr>
          <a:xfrm>
            <a:off x="6450964" y="4314975"/>
            <a:ext cx="8820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Physically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hurt</a:t>
            </a:r>
            <a:endParaRPr lang="en-US" sz="10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injured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3%"/>
          <p:cNvSpPr txBox="1"/>
          <p:nvPr/>
        </p:nvSpPr>
        <p:spPr>
          <a:xfrm>
            <a:off x="8201279" y="4386495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Threatened to hurt them, family, friends, pet, or self"/>
          <p:cNvSpPr txBox="1"/>
          <p:nvPr/>
        </p:nvSpPr>
        <p:spPr>
          <a:xfrm>
            <a:off x="6181597" y="5258200"/>
            <a:ext cx="115125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Threatened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hurt</a:t>
            </a:r>
            <a:endParaRPr lang="en-US" sz="1000">
              <a:latin typeface="Lucida Sans"/>
              <a:cs typeface="Lucida Sans"/>
            </a:endParaRPr>
          </a:p>
          <a:p>
            <a:pPr marL="32384" marR="5080" indent="337185" algn="r">
              <a:lnSpc>
                <a:spcPct val="100000"/>
              </a:lnSpc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them,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family,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friends,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pet,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self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2%"/>
          <p:cNvSpPr txBox="1"/>
          <p:nvPr/>
        </p:nvSpPr>
        <p:spPr>
          <a:xfrm>
            <a:off x="7839329" y="540594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5" name="Text: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24</a:t>
            </a:fld>
            <a:endParaRPr lang="en-US"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23052" y="127"/>
            <a:ext cx="4435475" cy="7483475"/>
            <a:chOff x="5623052" y="127"/>
            <a:chExt cx="4435475" cy="7483475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99591" y="1497364"/>
              <a:ext cx="0" cy="4976495"/>
            </a:xfrm>
            <a:custGeom>
              <a:avLst/>
              <a:gdLst/>
              <a:ahLst/>
              <a:cxnLst/>
              <a:rect l="l" t="t" r="r" b="b"/>
              <a:pathLst>
                <a:path h="4976495">
                  <a:moveTo>
                    <a:pt x="0" y="0"/>
                  </a:moveTo>
                  <a:lnTo>
                    <a:pt x="0" y="4976464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STALKING | Prevalence"/>
          <p:cNvSpPr txBox="1"/>
          <p:nvPr/>
        </p:nvSpPr>
        <p:spPr>
          <a:xfrm>
            <a:off x="640206" y="568325"/>
            <a:ext cx="19951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65" dirty="0">
                <a:solidFill>
                  <a:srgbClr val="B6B6B6"/>
                </a:solidFill>
                <a:latin typeface="Arial Black"/>
                <a:cs typeface="Arial Black"/>
              </a:rPr>
              <a:t>STALKING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Prevalence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6% of Students Experienced Stalking Students were asked abou"/>
          <p:cNvSpPr txBox="1"/>
          <p:nvPr/>
        </p:nvSpPr>
        <p:spPr>
          <a:xfrm>
            <a:off x="668401" y="1066165"/>
            <a:ext cx="4031615" cy="2282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8200">
              <a:lnSpc>
                <a:spcPct val="108300"/>
              </a:lnSpc>
              <a:spcBef>
                <a:spcPts val="100"/>
              </a:spcBef>
            </a:pPr>
            <a:r>
              <a:rPr lang="en-US" sz="2400" spc="-240" dirty="0">
                <a:solidFill>
                  <a:srgbClr val="063D5E"/>
                </a:solidFill>
                <a:latin typeface="Arial Black"/>
                <a:cs typeface="Arial Black"/>
              </a:rPr>
              <a:t>6%</a:t>
            </a:r>
            <a:r>
              <a:rPr lang="en-US" sz="2400" spc="-17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7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Students </a:t>
            </a:r>
            <a:r>
              <a:rPr lang="en-US" sz="2400" spc="-175" dirty="0">
                <a:solidFill>
                  <a:srgbClr val="063D5E"/>
                </a:solidFill>
                <a:latin typeface="Arial Black"/>
                <a:cs typeface="Arial Black"/>
              </a:rPr>
              <a:t>Experienced</a:t>
            </a:r>
            <a:r>
              <a:rPr lang="en-US" sz="24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35" dirty="0">
                <a:solidFill>
                  <a:srgbClr val="063D5E"/>
                </a:solidFill>
                <a:latin typeface="Arial Black"/>
                <a:cs typeface="Arial Black"/>
              </a:rPr>
              <a:t>Stalking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09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situations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when someone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acted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way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seemed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obsessive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made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concerned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safety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a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College.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Overall,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50" dirty="0">
                <a:latin typeface="Lucida Sans"/>
                <a:cs typeface="Lucida Sans"/>
              </a:rPr>
              <a:t>2%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25" dirty="0">
                <a:solidFill>
                  <a:srgbClr val="242424"/>
                </a:solidFill>
                <a:latin typeface="Lucida Sans"/>
                <a:cs typeface="Lucida Sans"/>
              </a:rPr>
              <a:t>4%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more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than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The highest percentage of students reported that someone wai"/>
          <p:cNvSpPr txBox="1"/>
          <p:nvPr/>
        </p:nvSpPr>
        <p:spPr>
          <a:xfrm>
            <a:off x="668401" y="3543680"/>
            <a:ext cx="3967479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highest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percentage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 someone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waited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showed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up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places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when 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didn’t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want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there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(4%).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The prevalence of stalking was too small to report additiona"/>
          <p:cNvSpPr txBox="1"/>
          <p:nvPr/>
        </p:nvSpPr>
        <p:spPr>
          <a:xfrm>
            <a:off x="668401" y="4430648"/>
            <a:ext cx="4029075" cy="1296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prevalence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stalking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too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small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report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additional information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relevant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these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experiences, 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including: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relationship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the perpetrators,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percentage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of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incident,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impacts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experienced,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significant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differences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20" dirty="0">
                <a:solidFill>
                  <a:srgbClr val="242424"/>
                </a:solidFill>
                <a:latin typeface="Lucida Sans"/>
                <a:cs typeface="Lucida Sans"/>
              </a:rPr>
              <a:t>prevalence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across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30" dirty="0">
                <a:solidFill>
                  <a:srgbClr val="242424"/>
                </a:solidFill>
                <a:latin typeface="Lucida Sans"/>
                <a:cs typeface="Lucida Sans"/>
              </a:rPr>
              <a:t>demographic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45" dirty="0">
                <a:solidFill>
                  <a:srgbClr val="242424"/>
                </a:solidFill>
                <a:latin typeface="Lucida Sans"/>
                <a:cs typeface="Lucida Sans"/>
              </a:rPr>
              <a:t>groups,</a:t>
            </a:r>
            <a:r>
              <a:rPr lang="en-US" sz="115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15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50" spc="-10" dirty="0">
                <a:solidFill>
                  <a:srgbClr val="242424"/>
                </a:solidFill>
                <a:latin typeface="Lucida Sans"/>
                <a:cs typeface="Lucida Sans"/>
              </a:rPr>
              <a:t>applicable.</a:t>
            </a:r>
            <a:endParaRPr lang="en-US" sz="115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4354" y="1674763"/>
            <a:ext cx="1952625" cy="638810"/>
          </a:xfrm>
          <a:custGeom>
            <a:avLst/>
            <a:gdLst/>
            <a:ahLst/>
            <a:cxnLst/>
            <a:rect l="l" t="t" r="r" b="b"/>
            <a:pathLst>
              <a:path w="1952625" h="638810">
                <a:moveTo>
                  <a:pt x="0" y="0"/>
                </a:moveTo>
                <a:lnTo>
                  <a:pt x="0" y="638741"/>
                </a:lnTo>
                <a:lnTo>
                  <a:pt x="1952625" y="638741"/>
                </a:lnTo>
                <a:lnTo>
                  <a:pt x="195262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4354" y="2670055"/>
            <a:ext cx="1495425" cy="638810"/>
          </a:xfrm>
          <a:custGeom>
            <a:avLst/>
            <a:gdLst/>
            <a:ahLst/>
            <a:cxnLst/>
            <a:rect l="l" t="t" r="r" b="b"/>
            <a:pathLst>
              <a:path w="1495425" h="638810">
                <a:moveTo>
                  <a:pt x="0" y="0"/>
                </a:moveTo>
                <a:lnTo>
                  <a:pt x="0" y="638741"/>
                </a:lnTo>
                <a:lnTo>
                  <a:pt x="1495425" y="638741"/>
                </a:lnTo>
                <a:lnTo>
                  <a:pt x="149542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4354" y="3665348"/>
            <a:ext cx="1466850" cy="638810"/>
          </a:xfrm>
          <a:custGeom>
            <a:avLst/>
            <a:gdLst/>
            <a:ahLst/>
            <a:cxnLst/>
            <a:rect l="l" t="t" r="r" b="b"/>
            <a:pathLst>
              <a:path w="1466850" h="638810">
                <a:moveTo>
                  <a:pt x="0" y="0"/>
                </a:moveTo>
                <a:lnTo>
                  <a:pt x="0" y="638741"/>
                </a:lnTo>
                <a:lnTo>
                  <a:pt x="1466850" y="638741"/>
                </a:lnTo>
                <a:lnTo>
                  <a:pt x="14668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4354" y="4660641"/>
            <a:ext cx="971550" cy="638810"/>
          </a:xfrm>
          <a:custGeom>
            <a:avLst/>
            <a:gdLst/>
            <a:ahLst/>
            <a:cxnLst/>
            <a:rect l="l" t="t" r="r" b="b"/>
            <a:pathLst>
              <a:path w="971550" h="638810">
                <a:moveTo>
                  <a:pt x="0" y="0"/>
                </a:moveTo>
                <a:lnTo>
                  <a:pt x="0" y="638741"/>
                </a:lnTo>
                <a:lnTo>
                  <a:pt x="971550" y="638741"/>
                </a:lnTo>
                <a:lnTo>
                  <a:pt x="97155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4354" y="5655934"/>
            <a:ext cx="485775" cy="638810"/>
          </a:xfrm>
          <a:custGeom>
            <a:avLst/>
            <a:gdLst/>
            <a:ahLst/>
            <a:cxnLst/>
            <a:rect l="l" t="t" r="r" b="b"/>
            <a:pathLst>
              <a:path w="485775" h="638810">
                <a:moveTo>
                  <a:pt x="0" y="0"/>
                </a:moveTo>
                <a:lnTo>
                  <a:pt x="0" y="638741"/>
                </a:lnTo>
                <a:lnTo>
                  <a:pt x="485775" y="638741"/>
                </a:lnTo>
                <a:lnTo>
                  <a:pt x="485775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: Fig. 23 Prevalence of stalking by behavior"/>
          <p:cNvSpPr txBox="1"/>
          <p:nvPr/>
        </p:nvSpPr>
        <p:spPr>
          <a:xfrm>
            <a:off x="6821678" y="975076"/>
            <a:ext cx="2034539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4520" marR="5080" indent="-592455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23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0" dirty="0">
                <a:solidFill>
                  <a:srgbClr val="585858"/>
                </a:solidFill>
                <a:latin typeface="Arial Black"/>
                <a:cs typeface="Arial Black"/>
              </a:rPr>
              <a:t>Prevalence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stalking by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behavior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0" name="Text: Waited for them or showed up places unwanted"/>
          <p:cNvSpPr txBox="1"/>
          <p:nvPr/>
        </p:nvSpPr>
        <p:spPr>
          <a:xfrm>
            <a:off x="6114669" y="1750333"/>
            <a:ext cx="115125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5080" indent="-67945" algn="r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Waited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for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them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showed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up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places</a:t>
            </a:r>
            <a:endParaRPr lang="en-US" sz="10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unwanted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4%"/>
          <p:cNvSpPr txBox="1"/>
          <p:nvPr/>
        </p:nvSpPr>
        <p:spPr>
          <a:xfrm>
            <a:off x="9382379" y="1898165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Repeated calls or messages"/>
          <p:cNvSpPr txBox="1"/>
          <p:nvPr/>
        </p:nvSpPr>
        <p:spPr>
          <a:xfrm>
            <a:off x="6226175" y="2827614"/>
            <a:ext cx="103949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Repeated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calls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messages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3%"/>
          <p:cNvSpPr txBox="1"/>
          <p:nvPr/>
        </p:nvSpPr>
        <p:spPr>
          <a:xfrm>
            <a:off x="8925179" y="2899178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Watched, followed, spied on, tracked, or monitored them"/>
          <p:cNvSpPr txBox="1"/>
          <p:nvPr/>
        </p:nvSpPr>
        <p:spPr>
          <a:xfrm>
            <a:off x="6032753" y="3742825"/>
            <a:ext cx="12331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18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Watched,</a:t>
            </a:r>
            <a:r>
              <a:rPr lang="en-US" sz="10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followed,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spied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on,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tracked,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monitored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them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3%"/>
          <p:cNvSpPr txBox="1"/>
          <p:nvPr/>
        </p:nvSpPr>
        <p:spPr>
          <a:xfrm>
            <a:off x="8896604" y="389065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Left unwanted gifts, flowers, or other items"/>
          <p:cNvSpPr txBox="1"/>
          <p:nvPr/>
        </p:nvSpPr>
        <p:spPr>
          <a:xfrm>
            <a:off x="6070980" y="4734305"/>
            <a:ext cx="119570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Left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unwanted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gifts,</a:t>
            </a:r>
            <a:endParaRPr lang="en-US" sz="1000">
              <a:latin typeface="Lucida Sans"/>
              <a:cs typeface="Lucida Sans"/>
            </a:endParaRPr>
          </a:p>
          <a:p>
            <a:pPr marL="498475" marR="5715" indent="55244">
              <a:lnSpc>
                <a:spcPct val="100000"/>
              </a:lnSpc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flowers,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other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items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2%"/>
          <p:cNvSpPr txBox="1"/>
          <p:nvPr/>
        </p:nvSpPr>
        <p:spPr>
          <a:xfrm>
            <a:off x="8401304" y="488213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Spread rumors or left mean/rude comments online"/>
          <p:cNvSpPr txBox="1"/>
          <p:nvPr/>
        </p:nvSpPr>
        <p:spPr>
          <a:xfrm>
            <a:off x="6189344" y="5735318"/>
            <a:ext cx="10763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 marR="5080" indent="-2159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Spread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rumors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left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mean/rude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comments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online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9" name="Text: 1%"/>
          <p:cNvSpPr txBox="1"/>
          <p:nvPr/>
        </p:nvSpPr>
        <p:spPr>
          <a:xfrm>
            <a:off x="7915529" y="588315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7" name="Text: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25</a:t>
            </a:fld>
            <a:endParaRPr lang="en-US"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SEXUAL MISCONDUCT | Disclosing and Reporting"/>
          <p:cNvSpPr txBox="1"/>
          <p:nvPr/>
        </p:nvSpPr>
        <p:spPr>
          <a:xfrm>
            <a:off x="640206" y="568325"/>
            <a:ext cx="41960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75" dirty="0">
                <a:solidFill>
                  <a:srgbClr val="B6B6B6"/>
                </a:solidFill>
                <a:latin typeface="Arial Black"/>
                <a:cs typeface="Arial Black"/>
              </a:rPr>
              <a:t>SEXUAL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30" dirty="0">
                <a:solidFill>
                  <a:srgbClr val="B6B6B6"/>
                </a:solidFill>
                <a:latin typeface="Arial Black"/>
                <a:cs typeface="Arial Black"/>
              </a:rPr>
              <a:t>MISCONDUCT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Disclosing</a:t>
            </a:r>
            <a:r>
              <a:rPr lang="en-US" sz="1400" spc="-4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and</a:t>
            </a:r>
            <a:r>
              <a:rPr lang="en-US" sz="1400" spc="-4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Reporting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16" name="Text: Disclosures and Reports of Sexual Misconduct Students who ex"/>
          <p:cNvSpPr txBox="1"/>
          <p:nvPr/>
        </p:nvSpPr>
        <p:spPr>
          <a:xfrm>
            <a:off x="658876" y="1052576"/>
            <a:ext cx="4120515" cy="324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 marR="438784">
              <a:lnSpc>
                <a:spcPct val="108300"/>
              </a:lnSpc>
              <a:spcBef>
                <a:spcPts val="100"/>
              </a:spcBef>
            </a:pPr>
            <a:r>
              <a:rPr lang="en-US" sz="2400" spc="-170" dirty="0">
                <a:solidFill>
                  <a:srgbClr val="063D5E"/>
                </a:solidFill>
                <a:latin typeface="Arial Black"/>
                <a:cs typeface="Arial Black"/>
              </a:rPr>
              <a:t>Disclosures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0" dirty="0">
                <a:solidFill>
                  <a:srgbClr val="063D5E"/>
                </a:solidFill>
                <a:latin typeface="Arial Black"/>
                <a:cs typeface="Arial Black"/>
              </a:rPr>
              <a:t>and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20" dirty="0">
                <a:solidFill>
                  <a:srgbClr val="063D5E"/>
                </a:solidFill>
                <a:latin typeface="Arial Black"/>
                <a:cs typeface="Arial Black"/>
              </a:rPr>
              <a:t>Reports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of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90" dirty="0">
                <a:solidFill>
                  <a:srgbClr val="063D5E"/>
                </a:solidFill>
                <a:latin typeface="Arial Black"/>
                <a:cs typeface="Arial Black"/>
              </a:rPr>
              <a:t>Sexual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45" dirty="0">
                <a:solidFill>
                  <a:srgbClr val="063D5E"/>
                </a:solidFill>
                <a:latin typeface="Arial Black"/>
                <a:cs typeface="Arial Black"/>
              </a:rPr>
              <a:t>Misconduct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37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asked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told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friend,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roommate,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family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member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about the</a:t>
            </a:r>
            <a:r>
              <a:rPr lang="en-US" sz="1200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incident.</a:t>
            </a:r>
            <a:endParaRPr lang="en-US" sz="1200">
              <a:latin typeface="Lucida Sans"/>
              <a:cs typeface="Lucida Sans"/>
            </a:endParaRPr>
          </a:p>
          <a:p>
            <a:pPr marL="297815" marR="94615" indent="-171450">
              <a:lnSpc>
                <a:spcPct val="120800"/>
              </a:lnSpc>
              <a:spcBef>
                <a:spcPts val="900"/>
              </a:spcBef>
              <a:buClr>
                <a:srgbClr val="004C97"/>
              </a:buClr>
              <a:buChar char="•"/>
              <a:tabLst>
                <a:tab pos="297815" algn="l"/>
              </a:tabLst>
            </a:pPr>
            <a:r>
              <a:rPr lang="en-US" sz="1200" spc="-130" dirty="0">
                <a:solidFill>
                  <a:srgbClr val="2C88B0"/>
                </a:solidFill>
                <a:latin typeface="Arial Black"/>
                <a:cs typeface="Arial Black"/>
              </a:rPr>
              <a:t>67%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those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who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50" dirty="0">
                <a:latin typeface="Lucida Sans"/>
                <a:cs typeface="Lucida Sans"/>
              </a:rPr>
              <a:t>stalking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told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friend, </a:t>
            </a:r>
            <a:r>
              <a:rPr lang="en-US" sz="1200" spc="-25" dirty="0">
                <a:latin typeface="Lucida Sans"/>
                <a:cs typeface="Lucida Sans"/>
              </a:rPr>
              <a:t>roommate,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family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member</a:t>
            </a:r>
            <a:endParaRPr lang="en-US" sz="1200">
              <a:latin typeface="Lucida Sans"/>
              <a:cs typeface="Lucida Sans"/>
            </a:endParaRPr>
          </a:p>
          <a:p>
            <a:pPr marL="297815" marR="243840" indent="-171450">
              <a:lnSpc>
                <a:spcPct val="120800"/>
              </a:lnSpc>
              <a:spcBef>
                <a:spcPts val="600"/>
              </a:spcBef>
              <a:buClr>
                <a:srgbClr val="004C97"/>
              </a:buClr>
              <a:buChar char="•"/>
              <a:tabLst>
                <a:tab pos="297815" algn="l"/>
              </a:tabLst>
            </a:pPr>
            <a:r>
              <a:rPr lang="en-US" sz="1200" spc="-130" dirty="0">
                <a:solidFill>
                  <a:srgbClr val="2C88B0"/>
                </a:solidFill>
                <a:latin typeface="Arial Black"/>
                <a:cs typeface="Arial Black"/>
              </a:rPr>
              <a:t>63%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those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who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harassment </a:t>
            </a:r>
            <a:r>
              <a:rPr lang="en-US" sz="1200" spc="-30" dirty="0">
                <a:latin typeface="Lucida Sans"/>
                <a:cs typeface="Lucida Sans"/>
              </a:rPr>
              <a:t>told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friend,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roommate,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family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member</a:t>
            </a:r>
            <a:endParaRPr lang="en-US" sz="1200">
              <a:latin typeface="Lucida Sans"/>
              <a:cs typeface="Lucida Sans"/>
            </a:endParaRPr>
          </a:p>
          <a:p>
            <a:pPr marL="297815" marR="141605" indent="-171450">
              <a:lnSpc>
                <a:spcPct val="120800"/>
              </a:lnSpc>
              <a:spcBef>
                <a:spcPts val="600"/>
              </a:spcBef>
              <a:buClr>
                <a:srgbClr val="004C97"/>
              </a:buClr>
              <a:buChar char="•"/>
              <a:tabLst>
                <a:tab pos="297815" algn="l"/>
              </a:tabLst>
            </a:pPr>
            <a:r>
              <a:rPr lang="en-US" sz="1200" spc="-130" dirty="0">
                <a:solidFill>
                  <a:srgbClr val="2C88B0"/>
                </a:solidFill>
                <a:latin typeface="Arial Black"/>
                <a:cs typeface="Arial Black"/>
              </a:rPr>
              <a:t>25%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those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who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intimate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partner </a:t>
            </a:r>
            <a:r>
              <a:rPr lang="en-US" sz="1200" spc="-30" dirty="0">
                <a:latin typeface="Lucida Sans"/>
                <a:cs typeface="Lucida Sans"/>
              </a:rPr>
              <a:t>violence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told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friend,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roommate,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family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member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7" name="Text: Students who experienced sexual misconduct were also asked i"/>
          <p:cNvSpPr txBox="1"/>
          <p:nvPr/>
        </p:nvSpPr>
        <p:spPr>
          <a:xfrm>
            <a:off x="658876" y="4495672"/>
            <a:ext cx="4008754" cy="18008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sexual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endParaRPr lang="en-US" sz="1200">
              <a:latin typeface="Lucida Sans"/>
              <a:cs typeface="Lucida Sans"/>
            </a:endParaRPr>
          </a:p>
          <a:p>
            <a:pPr marL="12700" marR="5080">
              <a:lnSpc>
                <a:spcPct val="120800"/>
              </a:lnSpc>
            </a:pP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also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told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someone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incident.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75" dirty="0">
                <a:latin typeface="Lucida Sans"/>
                <a:cs typeface="Lucida Sans"/>
              </a:rPr>
              <a:t>A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majority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did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not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report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incident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to</a:t>
            </a: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8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College.</a:t>
            </a:r>
            <a:endParaRPr lang="en-US" sz="1200">
              <a:latin typeface="Lucida Sans"/>
              <a:cs typeface="Lucida Sans"/>
            </a:endParaRPr>
          </a:p>
          <a:p>
            <a:pPr marL="297815" indent="-170815">
              <a:lnSpc>
                <a:spcPct val="100000"/>
              </a:lnSpc>
              <a:spcBef>
                <a:spcPts val="1200"/>
              </a:spcBef>
              <a:buClr>
                <a:srgbClr val="004C97"/>
              </a:buClr>
              <a:buChar char="•"/>
              <a:tabLst>
                <a:tab pos="297815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6%</a:t>
            </a:r>
            <a:r>
              <a:rPr lang="en-US" sz="1200" spc="-8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contacted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Personal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Counseling</a:t>
            </a:r>
            <a:endParaRPr lang="en-US" sz="1200">
              <a:latin typeface="Lucida Sans"/>
              <a:cs typeface="Lucida Sans"/>
            </a:endParaRPr>
          </a:p>
          <a:p>
            <a:pPr marL="297815" marR="32384" indent="-171450">
              <a:lnSpc>
                <a:spcPct val="120800"/>
              </a:lnSpc>
              <a:spcBef>
                <a:spcPts val="900"/>
              </a:spcBef>
              <a:buClr>
                <a:srgbClr val="004C97"/>
              </a:buClr>
              <a:buChar char="•"/>
              <a:tabLst>
                <a:tab pos="297815" algn="l"/>
              </a:tabLst>
            </a:pPr>
            <a:r>
              <a:rPr lang="en-US" sz="1200" spc="-130" dirty="0">
                <a:solidFill>
                  <a:srgbClr val="2C88B0"/>
                </a:solidFill>
                <a:latin typeface="Arial Black"/>
                <a:cs typeface="Arial Black"/>
              </a:rPr>
              <a:t>19%</a:t>
            </a:r>
            <a:r>
              <a:rPr lang="en-US" sz="12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contacted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another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campus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employee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50" dirty="0">
                <a:latin typeface="Lucida Sans"/>
                <a:cs typeface="Lucida Sans"/>
              </a:rPr>
              <a:t>(e.g. </a:t>
            </a:r>
            <a:r>
              <a:rPr lang="en-US" sz="1200" spc="-20" dirty="0">
                <a:latin typeface="Lucida Sans"/>
                <a:cs typeface="Lucida Sans"/>
              </a:rPr>
              <a:t>Title </a:t>
            </a:r>
            <a:r>
              <a:rPr lang="en-US" sz="1200" spc="-45" dirty="0">
                <a:latin typeface="Lucida Sans"/>
                <a:cs typeface="Lucida Sans"/>
              </a:rPr>
              <a:t>IX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Coordinator,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professor,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staff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member)</a:t>
            </a:r>
            <a:endParaRPr lang="en-US" sz="1200">
              <a:latin typeface="Lucida Sans"/>
              <a:cs typeface="Lucida Sans"/>
            </a:endParaRPr>
          </a:p>
        </p:txBody>
      </p:sp>
      <p:grpSp>
        <p:nvGrp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90054" y="1554015"/>
            <a:ext cx="1971675" cy="1965960"/>
            <a:chOff x="7290054" y="1554015"/>
            <a:chExt cx="1971675" cy="1965960"/>
          </a:xfrm>
        </p:grpSpPr>
        <p:sp>
          <p:nvSpPr>
            <p:cNvPr id="7" name="object 7"/>
            <p:cNvSpPr/>
            <p:nvPr/>
          </p:nvSpPr>
          <p:spPr>
            <a:xfrm>
              <a:off x="7294816" y="1554015"/>
              <a:ext cx="0" cy="1965960"/>
            </a:xfrm>
            <a:custGeom>
              <a:avLst/>
              <a:gdLst/>
              <a:ahLst/>
              <a:cxnLst/>
              <a:rect l="l" t="t" r="r" b="b"/>
              <a:pathLst>
                <a:path h="1965960">
                  <a:moveTo>
                    <a:pt x="0" y="0"/>
                  </a:moveTo>
                  <a:lnTo>
                    <a:pt x="0" y="1965897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99567" y="1671459"/>
              <a:ext cx="1962150" cy="1731010"/>
            </a:xfrm>
            <a:custGeom>
              <a:avLst/>
              <a:gdLst/>
              <a:ahLst/>
              <a:cxnLst/>
              <a:rect l="l" t="t" r="r" b="b"/>
              <a:pathLst>
                <a:path w="1962150" h="1731010">
                  <a:moveTo>
                    <a:pt x="723900" y="1310601"/>
                  </a:moveTo>
                  <a:lnTo>
                    <a:pt x="0" y="1310601"/>
                  </a:lnTo>
                  <a:lnTo>
                    <a:pt x="0" y="1730502"/>
                  </a:lnTo>
                  <a:lnTo>
                    <a:pt x="723900" y="1730502"/>
                  </a:lnTo>
                  <a:lnTo>
                    <a:pt x="723900" y="1310601"/>
                  </a:lnTo>
                  <a:close/>
                </a:path>
                <a:path w="1962150" h="1731010">
                  <a:moveTo>
                    <a:pt x="1847850" y="655307"/>
                  </a:moveTo>
                  <a:lnTo>
                    <a:pt x="0" y="655307"/>
                  </a:lnTo>
                  <a:lnTo>
                    <a:pt x="0" y="1075207"/>
                  </a:lnTo>
                  <a:lnTo>
                    <a:pt x="1847850" y="1075207"/>
                  </a:lnTo>
                  <a:lnTo>
                    <a:pt x="1847850" y="655307"/>
                  </a:lnTo>
                  <a:close/>
                </a:path>
                <a:path w="1962150" h="1731010">
                  <a:moveTo>
                    <a:pt x="1962150" y="0"/>
                  </a:moveTo>
                  <a:lnTo>
                    <a:pt x="0" y="0"/>
                  </a:lnTo>
                  <a:lnTo>
                    <a:pt x="0" y="419912"/>
                  </a:lnTo>
                  <a:lnTo>
                    <a:pt x="1962150" y="419912"/>
                  </a:lnTo>
                  <a:lnTo>
                    <a:pt x="1962150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: Fig. 24 Disclosing of sexual misconduct to a friend, roommat"/>
          <p:cNvSpPr txBox="1"/>
          <p:nvPr/>
        </p:nvSpPr>
        <p:spPr>
          <a:xfrm>
            <a:off x="6333489" y="1031206"/>
            <a:ext cx="301117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45" marR="5080" indent="-208279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24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Disclosing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0" dirty="0">
                <a:solidFill>
                  <a:srgbClr val="585858"/>
                </a:solidFill>
                <a:latin typeface="Arial Black"/>
                <a:cs typeface="Arial Black"/>
              </a:rPr>
              <a:t>misconduct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a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friend,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roommate,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0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family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member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3" name="Text: Stalking"/>
          <p:cNvSpPr txBox="1"/>
          <p:nvPr/>
        </p:nvSpPr>
        <p:spPr>
          <a:xfrm>
            <a:off x="6671564" y="1788168"/>
            <a:ext cx="48958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Stalking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0" name="Text: 67%"/>
          <p:cNvSpPr txBox="1"/>
          <p:nvPr/>
        </p:nvSpPr>
        <p:spPr>
          <a:xfrm>
            <a:off x="9287129" y="1783460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4" name="Text: Sexual Harassment"/>
          <p:cNvSpPr txBox="1"/>
          <p:nvPr/>
        </p:nvSpPr>
        <p:spPr>
          <a:xfrm>
            <a:off x="5994019" y="2446648"/>
            <a:ext cx="116713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Harassment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1" name="Text: 63%"/>
          <p:cNvSpPr txBox="1"/>
          <p:nvPr/>
        </p:nvSpPr>
        <p:spPr>
          <a:xfrm>
            <a:off x="9172829" y="2441941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5" name="Text: IPV"/>
          <p:cNvSpPr txBox="1"/>
          <p:nvPr/>
        </p:nvSpPr>
        <p:spPr>
          <a:xfrm>
            <a:off x="6947154" y="3105128"/>
            <a:ext cx="2133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IPV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2" name="Text: 25%"/>
          <p:cNvSpPr txBox="1"/>
          <p:nvPr/>
        </p:nvSpPr>
        <p:spPr>
          <a:xfrm>
            <a:off x="8048879" y="3100421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25%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56773" y="4506770"/>
            <a:ext cx="2181860" cy="2443480"/>
            <a:chOff x="7356773" y="4506770"/>
            <a:chExt cx="2181860" cy="2443480"/>
          </a:xfrm>
        </p:grpSpPr>
        <p:sp>
          <p:nvSpPr>
            <p:cNvPr id="19" name="object 19"/>
            <p:cNvSpPr/>
            <p:nvPr/>
          </p:nvSpPr>
          <p:spPr>
            <a:xfrm>
              <a:off x="7361536" y="4506770"/>
              <a:ext cx="0" cy="2443480"/>
            </a:xfrm>
            <a:custGeom>
              <a:avLst/>
              <a:gdLst/>
              <a:ahLst/>
              <a:cxnLst/>
              <a:rect l="l" t="t" r="r" b="b"/>
              <a:pathLst>
                <a:path h="2443479">
                  <a:moveTo>
                    <a:pt x="0" y="0"/>
                  </a:moveTo>
                  <a:lnTo>
                    <a:pt x="0" y="2443033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366292" y="4649673"/>
              <a:ext cx="2172335" cy="1339215"/>
            </a:xfrm>
            <a:custGeom>
              <a:avLst/>
              <a:gdLst/>
              <a:ahLst/>
              <a:cxnLst/>
              <a:rect l="l" t="t" r="r" b="b"/>
              <a:pathLst>
                <a:path w="2172334" h="1339214">
                  <a:moveTo>
                    <a:pt x="676300" y="814336"/>
                  </a:moveTo>
                  <a:lnTo>
                    <a:pt x="0" y="814336"/>
                  </a:lnTo>
                  <a:lnTo>
                    <a:pt x="0" y="1339215"/>
                  </a:lnTo>
                  <a:lnTo>
                    <a:pt x="676300" y="1339215"/>
                  </a:lnTo>
                  <a:lnTo>
                    <a:pt x="676300" y="814336"/>
                  </a:lnTo>
                  <a:close/>
                </a:path>
                <a:path w="2172334" h="1339214">
                  <a:moveTo>
                    <a:pt x="2171763" y="0"/>
                  </a:moveTo>
                  <a:lnTo>
                    <a:pt x="0" y="0"/>
                  </a:lnTo>
                  <a:lnTo>
                    <a:pt x="0" y="524865"/>
                  </a:lnTo>
                  <a:lnTo>
                    <a:pt x="2171763" y="524865"/>
                  </a:lnTo>
                  <a:lnTo>
                    <a:pt x="2171763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Text: Fig. 25 Reporting of sexual misconduct to the College"/>
          <p:cNvSpPr txBox="1"/>
          <p:nvPr/>
        </p:nvSpPr>
        <p:spPr>
          <a:xfrm>
            <a:off x="6486543" y="3983966"/>
            <a:ext cx="269557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6775" marR="5080" indent="-85471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25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Reporting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misconduct 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College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4" name="Text: Another employee (e.g. Title IX Coordinator, professor, staf"/>
          <p:cNvSpPr txBox="1"/>
          <p:nvPr/>
        </p:nvSpPr>
        <p:spPr>
          <a:xfrm>
            <a:off x="6105531" y="4521430"/>
            <a:ext cx="1122045" cy="78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Another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employee</a:t>
            </a:r>
            <a:endParaRPr lang="en-US" sz="1000">
              <a:latin typeface="Lucida Sans"/>
              <a:cs typeface="Lucida Sans"/>
            </a:endParaRPr>
          </a:p>
          <a:p>
            <a:pPr marL="212090" marR="5080" indent="225425" algn="r">
              <a:lnSpc>
                <a:spcPct val="100000"/>
              </a:lnSpc>
              <a:spcBef>
                <a:spcPts val="5"/>
              </a:spcBef>
            </a:pP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(e.g. Title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IX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Coordinator,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professor,</a:t>
            </a:r>
            <a:r>
              <a:rPr lang="en-US" sz="10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staff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member)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2" name="Text: 19%"/>
          <p:cNvSpPr txBox="1"/>
          <p:nvPr/>
        </p:nvSpPr>
        <p:spPr>
          <a:xfrm>
            <a:off x="9563465" y="4825534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19%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5" name="Text: Personal Counseling"/>
          <p:cNvSpPr txBox="1"/>
          <p:nvPr/>
        </p:nvSpPr>
        <p:spPr>
          <a:xfrm>
            <a:off x="5995419" y="5637973"/>
            <a:ext cx="12325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Personal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Counseling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3" name="Text: 6%"/>
          <p:cNvSpPr txBox="1"/>
          <p:nvPr/>
        </p:nvSpPr>
        <p:spPr>
          <a:xfrm>
            <a:off x="8067995" y="5633265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: Public Safety 0%"/>
          <p:cNvSpPr txBox="1"/>
          <p:nvPr/>
        </p:nvSpPr>
        <p:spPr>
          <a:xfrm>
            <a:off x="6448696" y="6449136"/>
            <a:ext cx="114300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5515" algn="l"/>
              </a:tabLst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Public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Safety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	</a:t>
            </a:r>
            <a:r>
              <a:rPr lang="en-US" sz="1500" spc="-37" baseline="2777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500" baseline="2777">
              <a:latin typeface="Arial"/>
              <a:cs typeface="Arial"/>
            </a:endParaRPr>
          </a:p>
        </p:txBody>
      </p:sp>
      <p:sp>
        <p:nvSpPr>
          <p:cNvPr id="27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8" name="Text: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26</a:t>
            </a:fld>
            <a:endParaRPr lang="en-US"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623052" y="127"/>
              <a:ext cx="4435475" cy="7483475"/>
            </a:xfrm>
            <a:custGeom>
              <a:avLst/>
              <a:gdLst/>
              <a:ahLst/>
              <a:cxnLst/>
              <a:rect l="l" t="t" r="r" b="b"/>
              <a:pathLst>
                <a:path w="4435475" h="7483475">
                  <a:moveTo>
                    <a:pt x="0" y="7483220"/>
                  </a:moveTo>
                  <a:lnTo>
                    <a:pt x="4435347" y="7483220"/>
                  </a:lnTo>
                  <a:lnTo>
                    <a:pt x="4435347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323391" y="1776172"/>
              <a:ext cx="0" cy="4601210"/>
            </a:xfrm>
            <a:custGeom>
              <a:avLst/>
              <a:gdLst/>
              <a:ahLst/>
              <a:cxnLst/>
              <a:rect l="l" t="t" r="r" b="b"/>
              <a:pathLst>
                <a:path h="4601210">
                  <a:moveTo>
                    <a:pt x="0" y="0"/>
                  </a:moveTo>
                  <a:lnTo>
                    <a:pt x="0" y="4601116"/>
                  </a:lnTo>
                </a:path>
              </a:pathLst>
            </a:custGeom>
            <a:ln w="9525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28141" y="1909635"/>
              <a:ext cx="1743075" cy="4330065"/>
            </a:xfrm>
            <a:custGeom>
              <a:avLst/>
              <a:gdLst/>
              <a:ahLst/>
              <a:cxnLst/>
              <a:rect l="l" t="t" r="r" b="b"/>
              <a:pathLst>
                <a:path w="1743075" h="4330065">
                  <a:moveTo>
                    <a:pt x="171450" y="1533715"/>
                  </a:moveTo>
                  <a:lnTo>
                    <a:pt x="0" y="1533715"/>
                  </a:lnTo>
                  <a:lnTo>
                    <a:pt x="0" y="2029066"/>
                  </a:lnTo>
                  <a:lnTo>
                    <a:pt x="171450" y="2029066"/>
                  </a:lnTo>
                  <a:lnTo>
                    <a:pt x="171450" y="1533715"/>
                  </a:lnTo>
                  <a:close/>
                </a:path>
                <a:path w="1743075" h="4330065">
                  <a:moveTo>
                    <a:pt x="171450" y="766851"/>
                  </a:moveTo>
                  <a:lnTo>
                    <a:pt x="0" y="766851"/>
                  </a:lnTo>
                  <a:lnTo>
                    <a:pt x="0" y="1262214"/>
                  </a:lnTo>
                  <a:lnTo>
                    <a:pt x="171450" y="1262214"/>
                  </a:lnTo>
                  <a:lnTo>
                    <a:pt x="171450" y="766851"/>
                  </a:lnTo>
                  <a:close/>
                </a:path>
                <a:path w="1743075" h="4330065">
                  <a:moveTo>
                    <a:pt x="171450" y="0"/>
                  </a:moveTo>
                  <a:lnTo>
                    <a:pt x="0" y="0"/>
                  </a:lnTo>
                  <a:lnTo>
                    <a:pt x="0" y="495363"/>
                  </a:lnTo>
                  <a:lnTo>
                    <a:pt x="171450" y="495363"/>
                  </a:lnTo>
                  <a:lnTo>
                    <a:pt x="171450" y="0"/>
                  </a:lnTo>
                  <a:close/>
                </a:path>
                <a:path w="1743075" h="4330065">
                  <a:moveTo>
                    <a:pt x="1743075" y="3834269"/>
                  </a:moveTo>
                  <a:lnTo>
                    <a:pt x="0" y="3834269"/>
                  </a:lnTo>
                  <a:lnTo>
                    <a:pt x="0" y="4329620"/>
                  </a:lnTo>
                  <a:lnTo>
                    <a:pt x="1743075" y="4329620"/>
                  </a:lnTo>
                  <a:lnTo>
                    <a:pt x="1743075" y="3834269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Text: SEXUAL MISCONDUCT | Discrimination"/>
          <p:cNvSpPr txBox="1"/>
          <p:nvPr/>
        </p:nvSpPr>
        <p:spPr>
          <a:xfrm>
            <a:off x="640206" y="568325"/>
            <a:ext cx="3345179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75" dirty="0">
                <a:solidFill>
                  <a:srgbClr val="B6B6B6"/>
                </a:solidFill>
                <a:latin typeface="Arial Black"/>
                <a:cs typeface="Arial Black"/>
              </a:rPr>
              <a:t>SEXUAL</a:t>
            </a:r>
            <a:r>
              <a:rPr lang="en-US" sz="1400" spc="-7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30" dirty="0">
                <a:solidFill>
                  <a:srgbClr val="B6B6B6"/>
                </a:solidFill>
                <a:latin typeface="Arial Black"/>
                <a:cs typeface="Arial Black"/>
              </a:rPr>
              <a:t>MISCONDUCT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5" dirty="0">
                <a:solidFill>
                  <a:srgbClr val="B6B6B6"/>
                </a:solidFill>
                <a:latin typeface="Lucida Sans"/>
                <a:cs typeface="Lucida Sans"/>
              </a:rPr>
              <a:t>Discrimination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8" name="Slide title: Sexual Misconduct and Discrimination" descr="$PPTXTitle"/>
          <p:cNvSpPr txBox="1">
            <a:spLocks noGrp="1"/>
          </p:cNvSpPr>
          <p:nvPr>
            <p:ph type="title"/>
          </p:nvPr>
        </p:nvSpPr>
        <p:spPr>
          <a:xfrm>
            <a:off x="668781" y="1105027"/>
            <a:ext cx="352234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lang="en-US" spc="-190" dirty="0"/>
              <a:t>Sexual</a:t>
            </a:r>
            <a:r>
              <a:rPr lang="en-US" spc="-130" dirty="0"/>
              <a:t> </a:t>
            </a:r>
            <a:r>
              <a:rPr lang="en-US" spc="-150" dirty="0"/>
              <a:t>Misconduct</a:t>
            </a:r>
            <a:r>
              <a:rPr lang="en-US" spc="-130" dirty="0"/>
              <a:t> </a:t>
            </a:r>
            <a:r>
              <a:rPr lang="en-US" spc="-50" dirty="0"/>
              <a:t>and </a:t>
            </a:r>
            <a:r>
              <a:rPr lang="en-US" spc="-40" dirty="0"/>
              <a:t>Discrimination</a:t>
            </a:r>
          </a:p>
        </p:txBody>
      </p:sp>
      <p:sp>
        <p:nvSpPr>
          <p:cNvPr id="9" name="Text: Students who experienced sexual misconduct were asked if the"/>
          <p:cNvSpPr txBox="1"/>
          <p:nvPr/>
        </p:nvSpPr>
        <p:spPr>
          <a:xfrm>
            <a:off x="669162" y="2048764"/>
            <a:ext cx="3850004" cy="2268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sexual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were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if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believed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incidents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related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identity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hold.</a:t>
            </a:r>
            <a:endParaRPr lang="en-US" sz="1200">
              <a:latin typeface="Lucida Sans"/>
              <a:cs typeface="Lucida Sans"/>
            </a:endParaRPr>
          </a:p>
          <a:p>
            <a:pPr marL="298450" marR="383540" indent="-171450">
              <a:lnSpc>
                <a:spcPct val="120800"/>
              </a:lnSpc>
              <a:spcBef>
                <a:spcPts val="800"/>
              </a:spcBef>
              <a:buChar char="•"/>
              <a:tabLst>
                <a:tab pos="298450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8%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believed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incident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was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related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their </a:t>
            </a:r>
            <a:r>
              <a:rPr lang="en-US" sz="1200" spc="-25" dirty="0">
                <a:latin typeface="Lucida Sans"/>
                <a:cs typeface="Lucida Sans"/>
              </a:rPr>
              <a:t>gender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identity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gender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expression</a:t>
            </a:r>
            <a:endParaRPr lang="en-US" sz="1200">
              <a:latin typeface="Lucida Sans"/>
              <a:cs typeface="Lucida Sans"/>
            </a:endParaRPr>
          </a:p>
          <a:p>
            <a:pPr marL="298450" marR="38735" indent="-171450">
              <a:lnSpc>
                <a:spcPct val="120800"/>
              </a:lnSpc>
              <a:spcBef>
                <a:spcPts val="600"/>
              </a:spcBef>
              <a:buChar char="•"/>
              <a:tabLst>
                <a:tab pos="298450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8%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believed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incident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was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related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their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race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8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ethnicity</a:t>
            </a:r>
            <a:endParaRPr lang="en-US" sz="1200">
              <a:latin typeface="Lucida Sans"/>
              <a:cs typeface="Lucida Sans"/>
            </a:endParaRPr>
          </a:p>
          <a:p>
            <a:pPr marL="298450" marR="151765" indent="-171450">
              <a:lnSpc>
                <a:spcPct val="120800"/>
              </a:lnSpc>
              <a:spcBef>
                <a:spcPts val="600"/>
              </a:spcBef>
              <a:buChar char="•"/>
              <a:tabLst>
                <a:tab pos="298450" algn="l"/>
              </a:tabLst>
            </a:pPr>
            <a:r>
              <a:rPr lang="en-US" sz="1200" spc="-125" dirty="0">
                <a:solidFill>
                  <a:srgbClr val="2C88B0"/>
                </a:solidFill>
                <a:latin typeface="Arial Black"/>
                <a:cs typeface="Arial Black"/>
              </a:rPr>
              <a:t>8%</a:t>
            </a:r>
            <a:r>
              <a:rPr lang="en-US" sz="1200" spc="-7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believed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the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incident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was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related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another </a:t>
            </a:r>
            <a:r>
              <a:rPr lang="en-US" sz="1200" spc="-30" dirty="0">
                <a:latin typeface="Lucida Sans"/>
                <a:cs typeface="Lucida Sans"/>
              </a:rPr>
              <a:t>identity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marker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0" name="Text: Fig. 26 Sexual misconduct and discrimination"/>
          <p:cNvSpPr txBox="1"/>
          <p:nvPr/>
        </p:nvSpPr>
        <p:spPr>
          <a:xfrm>
            <a:off x="6937247" y="1254275"/>
            <a:ext cx="1802764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70" marR="5080" indent="-230504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26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9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585858"/>
                </a:solidFill>
                <a:latin typeface="Arial Black"/>
                <a:cs typeface="Arial Black"/>
              </a:rPr>
              <a:t>misconduct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discrimination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7" name="Text: Gender identity or expression"/>
          <p:cNvSpPr txBox="1"/>
          <p:nvPr/>
        </p:nvSpPr>
        <p:spPr>
          <a:xfrm>
            <a:off x="6082029" y="1990832"/>
            <a:ext cx="11080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Gender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identity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expression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1" name="Text: 8%"/>
          <p:cNvSpPr txBox="1"/>
          <p:nvPr/>
        </p:nvSpPr>
        <p:spPr>
          <a:xfrm>
            <a:off x="7525004" y="2062341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8" name="Text: Race/ethnicity"/>
          <p:cNvSpPr txBox="1"/>
          <p:nvPr/>
        </p:nvSpPr>
        <p:spPr>
          <a:xfrm>
            <a:off x="6330695" y="2838656"/>
            <a:ext cx="858519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Race/ethnicity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2" name="Text: 8%"/>
          <p:cNvSpPr txBox="1"/>
          <p:nvPr/>
        </p:nvSpPr>
        <p:spPr>
          <a:xfrm>
            <a:off x="7525004" y="283395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Other"/>
          <p:cNvSpPr txBox="1"/>
          <p:nvPr/>
        </p:nvSpPr>
        <p:spPr>
          <a:xfrm>
            <a:off x="6818503" y="3600746"/>
            <a:ext cx="37084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Other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3" name="Text: 8%"/>
          <p:cNvSpPr txBox="1"/>
          <p:nvPr/>
        </p:nvSpPr>
        <p:spPr>
          <a:xfrm>
            <a:off x="7525004" y="3596046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Sexual orientation"/>
          <p:cNvSpPr txBox="1"/>
          <p:nvPr/>
        </p:nvSpPr>
        <p:spPr>
          <a:xfrm>
            <a:off x="6085966" y="4372362"/>
            <a:ext cx="11042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orientation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0%"/>
          <p:cNvSpPr txBox="1"/>
          <p:nvPr/>
        </p:nvSpPr>
        <p:spPr>
          <a:xfrm>
            <a:off x="7344029" y="4367662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Disability status"/>
          <p:cNvSpPr txBox="1"/>
          <p:nvPr/>
        </p:nvSpPr>
        <p:spPr>
          <a:xfrm>
            <a:off x="6232651" y="5134451"/>
            <a:ext cx="95694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Disability</a:t>
            </a:r>
            <a:r>
              <a:rPr lang="en-US" sz="1000" spc="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status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0%"/>
          <p:cNvSpPr txBox="1"/>
          <p:nvPr/>
        </p:nvSpPr>
        <p:spPr>
          <a:xfrm>
            <a:off x="7344029" y="5129752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None of the above"/>
          <p:cNvSpPr txBox="1"/>
          <p:nvPr/>
        </p:nvSpPr>
        <p:spPr>
          <a:xfrm>
            <a:off x="6069583" y="5906067"/>
            <a:ext cx="112014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None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the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above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77%"/>
          <p:cNvSpPr txBox="1"/>
          <p:nvPr/>
        </p:nvSpPr>
        <p:spPr>
          <a:xfrm>
            <a:off x="9096629" y="5901368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77%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Cape Cod Community College Student Safety Experience Survey "/>
          <p:cNvSpPr txBox="1"/>
          <p:nvPr/>
        </p:nvSpPr>
        <p:spPr>
          <a:xfrm>
            <a:off x="669290" y="7536819"/>
            <a:ext cx="3700779" cy="159018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z="900" spc="-25" dirty="0">
                <a:solidFill>
                  <a:srgbClr val="FFFFFF"/>
                </a:solidFill>
                <a:latin typeface="Lucida Sans"/>
                <a:cs typeface="Lucida Sans"/>
              </a:rPr>
              <a:t>Berkshire </a:t>
            </a:r>
            <a:r>
              <a:rPr lang="en-US" sz="900" spc="-30" dirty="0">
                <a:solidFill>
                  <a:srgbClr val="FFFFFF"/>
                </a:solidFill>
                <a:latin typeface="Lucida Sans"/>
                <a:cs typeface="Lucida Sans"/>
              </a:rPr>
              <a:t>Community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40" dirty="0">
                <a:solidFill>
                  <a:srgbClr val="FFFFFF"/>
                </a:solidFill>
                <a:latin typeface="Lucida Sans"/>
                <a:cs typeface="Lucida Sans"/>
              </a:rPr>
              <a:t>College</a:t>
            </a: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FFFFFF"/>
                </a:solidFill>
                <a:latin typeface="Lucida Sans"/>
                <a:cs typeface="Lucida Sans"/>
              </a:rPr>
              <a:t>Student</a:t>
            </a:r>
            <a:r>
              <a:rPr lang="en-US" sz="900" spc="-2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Safety </a:t>
            </a:r>
            <a:r>
              <a:rPr lang="en-US" sz="900" spc="-25" dirty="0">
                <a:solidFill>
                  <a:srgbClr val="FFFFFF"/>
                </a:solidFill>
                <a:latin typeface="Lucida Sans"/>
                <a:cs typeface="Lucida Sans"/>
              </a:rPr>
              <a:t>Experience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FFFFFF"/>
                </a:solidFill>
                <a:latin typeface="Lucida Sans"/>
                <a:cs typeface="Lucida Sans"/>
              </a:rPr>
              <a:t>Survey</a:t>
            </a: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FFFFFF"/>
                </a:solidFill>
                <a:latin typeface="Lucida Sans"/>
                <a:cs typeface="Lucida Sans"/>
              </a:rPr>
              <a:t>2024</a:t>
            </a:r>
            <a:endParaRPr lang="en-US" sz="900" dirty="0">
              <a:latin typeface="Lucida Sans"/>
              <a:cs typeface="Lucida Sans"/>
            </a:endParaRPr>
          </a:p>
        </p:txBody>
      </p:sp>
      <p:sp>
        <p:nvSpPr>
          <p:cNvPr id="24" name="Text: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27</a:t>
            </a:fld>
            <a:endParaRPr lang="en-US"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339204" y="4417567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Reporting" descr="$PPTXTitle"/>
          <p:cNvSpPr txBox="1">
            <a:spLocks noGrp="1"/>
          </p:cNvSpPr>
          <p:nvPr>
            <p:ph type="title"/>
          </p:nvPr>
        </p:nvSpPr>
        <p:spPr>
          <a:xfrm>
            <a:off x="6339204" y="4717160"/>
            <a:ext cx="20243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150" dirty="0"/>
              <a:t>Reporting</a:t>
            </a:r>
            <a:endParaRPr lang="en-US" sz="3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29200" y="0"/>
            <a:ext cx="5029200" cy="7483475"/>
            <a:chOff x="5029200" y="0"/>
            <a:chExt cx="5029200" cy="7483475"/>
          </a:xfrm>
        </p:grpSpPr>
        <p:sp>
          <p:nvSpPr>
            <p:cNvPr id="3" name="object 3"/>
            <p:cNvSpPr/>
            <p:nvPr/>
          </p:nvSpPr>
          <p:spPr>
            <a:xfrm>
              <a:off x="5029200" y="0"/>
              <a:ext cx="5029200" cy="7483475"/>
            </a:xfrm>
            <a:custGeom>
              <a:avLst/>
              <a:gdLst/>
              <a:ahLst/>
              <a:cxnLst/>
              <a:rect l="l" t="t" r="r" b="b"/>
              <a:pathLst>
                <a:path w="5029200" h="7483475">
                  <a:moveTo>
                    <a:pt x="0" y="7483347"/>
                  </a:moveTo>
                  <a:lnTo>
                    <a:pt x="5029200" y="7483347"/>
                  </a:lnTo>
                  <a:lnTo>
                    <a:pt x="5029200" y="0"/>
                  </a:lnTo>
                  <a:lnTo>
                    <a:pt x="0" y="0"/>
                  </a:lnTo>
                  <a:lnTo>
                    <a:pt x="0" y="7483347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82562" y="970950"/>
              <a:ext cx="0" cy="6032500"/>
            </a:xfrm>
            <a:custGeom>
              <a:avLst/>
              <a:gdLst/>
              <a:ahLst/>
              <a:cxnLst/>
              <a:rect l="l" t="t" r="r" b="b"/>
              <a:pathLst>
                <a:path h="6032500">
                  <a:moveTo>
                    <a:pt x="0" y="0"/>
                  </a:moveTo>
                  <a:lnTo>
                    <a:pt x="0" y="6032146"/>
                  </a:lnTo>
                </a:path>
              </a:pathLst>
            </a:custGeom>
            <a:ln w="9542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87324" y="1046505"/>
              <a:ext cx="2386330" cy="5873115"/>
            </a:xfrm>
            <a:custGeom>
              <a:avLst/>
              <a:gdLst/>
              <a:ahLst/>
              <a:cxnLst/>
              <a:rect l="l" t="t" r="r" b="b"/>
              <a:pathLst>
                <a:path w="2386329" h="5873115">
                  <a:moveTo>
                    <a:pt x="391261" y="3712083"/>
                  </a:moveTo>
                  <a:lnTo>
                    <a:pt x="0" y="3712083"/>
                  </a:lnTo>
                  <a:lnTo>
                    <a:pt x="0" y="4017035"/>
                  </a:lnTo>
                  <a:lnTo>
                    <a:pt x="391261" y="4017035"/>
                  </a:lnTo>
                  <a:lnTo>
                    <a:pt x="391261" y="3712083"/>
                  </a:lnTo>
                  <a:close/>
                </a:path>
                <a:path w="2386329" h="5873115">
                  <a:moveTo>
                    <a:pt x="391261" y="3248075"/>
                  </a:moveTo>
                  <a:lnTo>
                    <a:pt x="0" y="3248075"/>
                  </a:lnTo>
                  <a:lnTo>
                    <a:pt x="0" y="3553015"/>
                  </a:lnTo>
                  <a:lnTo>
                    <a:pt x="391261" y="3553015"/>
                  </a:lnTo>
                  <a:lnTo>
                    <a:pt x="391261" y="3248075"/>
                  </a:lnTo>
                  <a:close/>
                </a:path>
                <a:path w="2386329" h="5873115">
                  <a:moveTo>
                    <a:pt x="391261" y="2784068"/>
                  </a:moveTo>
                  <a:lnTo>
                    <a:pt x="0" y="2784068"/>
                  </a:lnTo>
                  <a:lnTo>
                    <a:pt x="0" y="3089008"/>
                  </a:lnTo>
                  <a:lnTo>
                    <a:pt x="391261" y="3089008"/>
                  </a:lnTo>
                  <a:lnTo>
                    <a:pt x="391261" y="2784068"/>
                  </a:lnTo>
                  <a:close/>
                </a:path>
                <a:path w="2386329" h="5873115">
                  <a:moveTo>
                    <a:pt x="792060" y="2320048"/>
                  </a:moveTo>
                  <a:lnTo>
                    <a:pt x="0" y="2320048"/>
                  </a:lnTo>
                  <a:lnTo>
                    <a:pt x="0" y="2625001"/>
                  </a:lnTo>
                  <a:lnTo>
                    <a:pt x="792060" y="2625001"/>
                  </a:lnTo>
                  <a:lnTo>
                    <a:pt x="792060" y="2320048"/>
                  </a:lnTo>
                  <a:close/>
                </a:path>
                <a:path w="2386329" h="5873115">
                  <a:moveTo>
                    <a:pt x="792060" y="1856041"/>
                  </a:moveTo>
                  <a:lnTo>
                    <a:pt x="0" y="1856041"/>
                  </a:lnTo>
                  <a:lnTo>
                    <a:pt x="0" y="2160981"/>
                  </a:lnTo>
                  <a:lnTo>
                    <a:pt x="792060" y="2160981"/>
                  </a:lnTo>
                  <a:lnTo>
                    <a:pt x="792060" y="1856041"/>
                  </a:lnTo>
                  <a:close/>
                </a:path>
                <a:path w="2386329" h="5873115">
                  <a:moveTo>
                    <a:pt x="792060" y="1392034"/>
                  </a:moveTo>
                  <a:lnTo>
                    <a:pt x="0" y="1392034"/>
                  </a:lnTo>
                  <a:lnTo>
                    <a:pt x="0" y="1696974"/>
                  </a:lnTo>
                  <a:lnTo>
                    <a:pt x="792060" y="1696974"/>
                  </a:lnTo>
                  <a:lnTo>
                    <a:pt x="792060" y="1392034"/>
                  </a:lnTo>
                  <a:close/>
                </a:path>
                <a:path w="2386329" h="5873115">
                  <a:moveTo>
                    <a:pt x="1183309" y="928014"/>
                  </a:moveTo>
                  <a:lnTo>
                    <a:pt x="0" y="928014"/>
                  </a:lnTo>
                  <a:lnTo>
                    <a:pt x="0" y="1232966"/>
                  </a:lnTo>
                  <a:lnTo>
                    <a:pt x="1183309" y="1232966"/>
                  </a:lnTo>
                  <a:lnTo>
                    <a:pt x="1183309" y="928014"/>
                  </a:lnTo>
                  <a:close/>
                </a:path>
                <a:path w="2386329" h="5873115">
                  <a:moveTo>
                    <a:pt x="1584109" y="5568137"/>
                  </a:moveTo>
                  <a:lnTo>
                    <a:pt x="0" y="5568137"/>
                  </a:lnTo>
                  <a:lnTo>
                    <a:pt x="0" y="5873077"/>
                  </a:lnTo>
                  <a:lnTo>
                    <a:pt x="1584109" y="5873077"/>
                  </a:lnTo>
                  <a:lnTo>
                    <a:pt x="1584109" y="5568137"/>
                  </a:lnTo>
                  <a:close/>
                </a:path>
                <a:path w="2386329" h="5873115">
                  <a:moveTo>
                    <a:pt x="1984908" y="464007"/>
                  </a:moveTo>
                  <a:lnTo>
                    <a:pt x="0" y="464007"/>
                  </a:lnTo>
                  <a:lnTo>
                    <a:pt x="0" y="768946"/>
                  </a:lnTo>
                  <a:lnTo>
                    <a:pt x="1984908" y="768946"/>
                  </a:lnTo>
                  <a:lnTo>
                    <a:pt x="1984908" y="464007"/>
                  </a:lnTo>
                  <a:close/>
                </a:path>
                <a:path w="2386329" h="5873115">
                  <a:moveTo>
                    <a:pt x="2385707" y="0"/>
                  </a:moveTo>
                  <a:lnTo>
                    <a:pt x="0" y="0"/>
                  </a:lnTo>
                  <a:lnTo>
                    <a:pt x="0" y="304939"/>
                  </a:lnTo>
                  <a:lnTo>
                    <a:pt x="2385707" y="304939"/>
                  </a:lnTo>
                  <a:lnTo>
                    <a:pt x="2385707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Text: REPORTING| Reasons for Not Reporting"/>
          <p:cNvSpPr txBox="1"/>
          <p:nvPr/>
        </p:nvSpPr>
        <p:spPr>
          <a:xfrm>
            <a:off x="640206" y="568325"/>
            <a:ext cx="33826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00" dirty="0">
                <a:solidFill>
                  <a:srgbClr val="B6B6B6"/>
                </a:solidFill>
                <a:latin typeface="Arial Black"/>
                <a:cs typeface="Arial Black"/>
              </a:rPr>
              <a:t>REPORTING|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5" dirty="0">
                <a:solidFill>
                  <a:srgbClr val="B6B6B6"/>
                </a:solidFill>
                <a:latin typeface="Lucida Sans"/>
                <a:cs typeface="Lucida Sans"/>
              </a:rPr>
              <a:t>Reasons</a:t>
            </a:r>
            <a:r>
              <a:rPr lang="en-US" sz="1400" spc="-6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for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Not</a:t>
            </a:r>
            <a:r>
              <a:rPr lang="en-US" sz="1400" spc="-6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Reporting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6" name="Slide title: Reasons Students Did Not Report Students who experienced sex"/>
          <p:cNvSpPr txBox="1"/>
          <p:nvPr/>
        </p:nvSpPr>
        <p:spPr>
          <a:xfrm>
            <a:off x="668781" y="1006855"/>
            <a:ext cx="3672840" cy="1687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215">
              <a:lnSpc>
                <a:spcPct val="108300"/>
              </a:lnSpc>
              <a:spcBef>
                <a:spcPts val="100"/>
              </a:spcBef>
            </a:pPr>
            <a:r>
              <a:rPr lang="en-US" sz="2400" spc="-200" dirty="0">
                <a:solidFill>
                  <a:srgbClr val="063D5E"/>
                </a:solidFill>
                <a:latin typeface="Arial Black"/>
                <a:cs typeface="Arial Black"/>
              </a:rPr>
              <a:t>Reasons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30" dirty="0">
                <a:solidFill>
                  <a:srgbClr val="063D5E"/>
                </a:solidFill>
                <a:latin typeface="Arial Black"/>
                <a:cs typeface="Arial Black"/>
              </a:rPr>
              <a:t>Students </a:t>
            </a:r>
            <a:r>
              <a:rPr lang="en-US" sz="2400" spc="-100" dirty="0">
                <a:solidFill>
                  <a:srgbClr val="063D5E"/>
                </a:solidFill>
                <a:latin typeface="Arial Black"/>
                <a:cs typeface="Arial Black"/>
              </a:rPr>
              <a:t>Did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80" dirty="0">
                <a:solidFill>
                  <a:srgbClr val="063D5E"/>
                </a:solidFill>
                <a:latin typeface="Arial Black"/>
                <a:cs typeface="Arial Black"/>
              </a:rPr>
              <a:t>Not</a:t>
            </a:r>
            <a:r>
              <a:rPr lang="en-US" sz="2400" spc="-15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Report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625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</a:t>
            </a:r>
            <a:r>
              <a:rPr lang="en-US" sz="1200" spc="-3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but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reasons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did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contact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official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incident.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The most common reasons why students did not report the inci"/>
          <p:cNvSpPr txBox="1"/>
          <p:nvPr/>
        </p:nvSpPr>
        <p:spPr>
          <a:xfrm>
            <a:off x="669162" y="2889884"/>
            <a:ext cx="3796665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common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reasons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not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did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not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think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the </a:t>
            </a:r>
            <a:r>
              <a:rPr lang="en-US" sz="1200" spc="-30" dirty="0">
                <a:latin typeface="Lucida Sans"/>
                <a:cs typeface="Lucida Sans"/>
              </a:rPr>
              <a:t>incident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was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serious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enough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to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report</a:t>
            </a:r>
            <a:r>
              <a:rPr lang="en-US" sz="1200" spc="-7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(55%),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5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trust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taken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seriously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(45%),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worried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get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outcome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hoping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(27%).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Text: Fig. 27 Reasons participants did not report sexual misconduc"/>
          <p:cNvSpPr txBox="1"/>
          <p:nvPr/>
        </p:nvSpPr>
        <p:spPr>
          <a:xfrm>
            <a:off x="6059798" y="448875"/>
            <a:ext cx="297434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5025" marR="5080" indent="-82296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27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0" dirty="0">
                <a:solidFill>
                  <a:srgbClr val="585858"/>
                </a:solidFill>
                <a:latin typeface="Arial Black"/>
                <a:cs typeface="Arial Black"/>
              </a:rPr>
              <a:t>Reasons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participants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did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not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report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misconduct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1" name="Text: Didn't think it was serious enough"/>
          <p:cNvSpPr txBox="1"/>
          <p:nvPr/>
        </p:nvSpPr>
        <p:spPr>
          <a:xfrm>
            <a:off x="5760536" y="1055196"/>
            <a:ext cx="10883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4805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Didn't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 think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it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was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serious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enough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9" name="Text: 55%"/>
          <p:cNvSpPr txBox="1"/>
          <p:nvPr/>
        </p:nvSpPr>
        <p:spPr>
          <a:xfrm>
            <a:off x="9398503" y="1104753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Didn’t trust it’d be taken seriously"/>
          <p:cNvSpPr txBox="1"/>
          <p:nvPr/>
        </p:nvSpPr>
        <p:spPr>
          <a:xfrm>
            <a:off x="5855327" y="1522140"/>
            <a:ext cx="9931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3515">
              <a:lnSpc>
                <a:spcPct val="100000"/>
              </a:lnSpc>
              <a:spcBef>
                <a:spcPts val="100"/>
              </a:spcBef>
            </a:pP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Didn’t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trust </a:t>
            </a:r>
            <a:r>
              <a:rPr lang="en-US" sz="900" spc="-55" dirty="0">
                <a:solidFill>
                  <a:srgbClr val="585858"/>
                </a:solidFill>
                <a:latin typeface="Lucida Sans"/>
                <a:cs typeface="Lucida Sans"/>
              </a:rPr>
              <a:t>it’d </a:t>
            </a: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be</a:t>
            </a:r>
            <a:r>
              <a:rPr lang="en-US" sz="9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taken</a:t>
            </a: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seriously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0" name="Text: 45%"/>
          <p:cNvSpPr txBox="1"/>
          <p:nvPr/>
        </p:nvSpPr>
        <p:spPr>
          <a:xfrm>
            <a:off x="8997706" y="157169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Worried about not getting desired outcome"/>
          <p:cNvSpPr txBox="1"/>
          <p:nvPr/>
        </p:nvSpPr>
        <p:spPr>
          <a:xfrm>
            <a:off x="5520821" y="1989084"/>
            <a:ext cx="13284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6865">
              <a:lnSpc>
                <a:spcPct val="100000"/>
              </a:lnSpc>
              <a:spcBef>
                <a:spcPts val="10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about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not 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getting</a:t>
            </a:r>
            <a:r>
              <a:rPr lang="en-US" sz="9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desired</a:t>
            </a:r>
            <a:r>
              <a:rPr lang="en-US" sz="9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outcome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1" name="Text: 27%"/>
          <p:cNvSpPr txBox="1"/>
          <p:nvPr/>
        </p:nvSpPr>
        <p:spPr>
          <a:xfrm>
            <a:off x="8196112" y="2029110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Didn’t know who/how to contact for help Worried it would int"/>
          <p:cNvSpPr txBox="1"/>
          <p:nvPr/>
        </p:nvSpPr>
        <p:spPr>
          <a:xfrm>
            <a:off x="5524002" y="2446497"/>
            <a:ext cx="1325245" cy="1233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Didn’t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know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who/how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endParaRPr lang="en-US" sz="9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contact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for help</a:t>
            </a:r>
            <a:endParaRPr lang="en-US" sz="900">
              <a:latin typeface="Lucida Sans"/>
              <a:cs typeface="Lucida Sans"/>
            </a:endParaRPr>
          </a:p>
          <a:p>
            <a:pPr marL="212090" marR="5080" indent="210185" algn="r">
              <a:lnSpc>
                <a:spcPct val="100000"/>
              </a:lnSpc>
              <a:spcBef>
                <a:spcPts val="99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it</a:t>
            </a:r>
            <a:r>
              <a:rPr lang="en-US" sz="9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would interfere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with</a:t>
            </a:r>
            <a:r>
              <a:rPr lang="en-US" sz="9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school</a:t>
            </a:r>
            <a:endParaRPr lang="en-US" sz="9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900" spc="-7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activities</a:t>
            </a:r>
            <a:endParaRPr lang="en-US" sz="900">
              <a:latin typeface="Lucida Sans"/>
              <a:cs typeface="Lucida Sans"/>
            </a:endParaRPr>
          </a:p>
          <a:p>
            <a:pPr marL="555625" marR="5715" indent="-170180" algn="r">
              <a:lnSpc>
                <a:spcPct val="100000"/>
              </a:lnSpc>
              <a:spcBef>
                <a:spcPts val="960"/>
              </a:spcBef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Concerned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about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confidentiality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2" name="Text: 18%"/>
          <p:cNvSpPr txBox="1"/>
          <p:nvPr/>
        </p:nvSpPr>
        <p:spPr>
          <a:xfrm>
            <a:off x="7804857" y="2496054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Text: Didn't want perpetrator to get in trouble"/>
          <p:cNvSpPr txBox="1"/>
          <p:nvPr/>
        </p:nvSpPr>
        <p:spPr>
          <a:xfrm>
            <a:off x="5559119" y="3847328"/>
            <a:ext cx="12896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Didn't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want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perpetrator</a:t>
            </a:r>
            <a:endParaRPr lang="en-US" sz="9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get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in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trouble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3" name="Text: 18%"/>
          <p:cNvSpPr txBox="1"/>
          <p:nvPr/>
        </p:nvSpPr>
        <p:spPr>
          <a:xfrm>
            <a:off x="7804857" y="2962997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: Worried about being blamed/not believed"/>
          <p:cNvSpPr txBox="1"/>
          <p:nvPr/>
        </p:nvSpPr>
        <p:spPr>
          <a:xfrm>
            <a:off x="5719693" y="4304742"/>
            <a:ext cx="11290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>
              <a:lnSpc>
                <a:spcPct val="100000"/>
              </a:lnSpc>
              <a:spcBef>
                <a:spcPts val="10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about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being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blamed/not</a:t>
            </a: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believed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4" name="Text: 18%"/>
          <p:cNvSpPr txBox="1"/>
          <p:nvPr/>
        </p:nvSpPr>
        <p:spPr>
          <a:xfrm>
            <a:off x="7804857" y="3420411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18%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7" name="Text: Incident occurred when school was not in session Worried the"/>
          <p:cNvSpPr txBox="1"/>
          <p:nvPr/>
        </p:nvSpPr>
        <p:spPr>
          <a:xfrm>
            <a:off x="5472980" y="4771685"/>
            <a:ext cx="1739900" cy="175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marR="368935" indent="87630" algn="r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Incident</a:t>
            </a:r>
            <a:r>
              <a:rPr lang="en-US" sz="9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occurred</a:t>
            </a:r>
            <a:r>
              <a:rPr lang="en-US" sz="900" spc="-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when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school</a:t>
            </a: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was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not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in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session</a:t>
            </a:r>
            <a:endParaRPr lang="en-US" sz="900">
              <a:latin typeface="Lucida Sans"/>
              <a:cs typeface="Lucida Sans"/>
            </a:endParaRPr>
          </a:p>
          <a:p>
            <a:pPr marR="368300" algn="r">
              <a:lnSpc>
                <a:spcPct val="100000"/>
              </a:lnSpc>
              <a:spcBef>
                <a:spcPts val="915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they’d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be</a:t>
            </a: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unable</a:t>
            </a:r>
            <a:endParaRPr lang="en-US" sz="900">
              <a:latin typeface="Lucida Sans"/>
              <a:cs typeface="Lucida Sans"/>
            </a:endParaRPr>
          </a:p>
          <a:p>
            <a:pPr marR="369570" algn="r">
              <a:lnSpc>
                <a:spcPct val="100000"/>
              </a:lnSpc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9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accommodate</a:t>
            </a:r>
            <a:endParaRPr lang="en-US" sz="900">
              <a:latin typeface="Lucida Sans"/>
              <a:cs typeface="Lucida Sans"/>
            </a:endParaRPr>
          </a:p>
          <a:p>
            <a:pPr marR="368935" algn="r">
              <a:lnSpc>
                <a:spcPct val="100000"/>
              </a:lnSpc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disability</a:t>
            </a:r>
            <a:endParaRPr lang="en-US" sz="900">
              <a:latin typeface="Lucida Sans"/>
              <a:cs typeface="Lucida Sans"/>
            </a:endParaRPr>
          </a:p>
          <a:p>
            <a:pPr marR="368935" algn="r">
              <a:lnSpc>
                <a:spcPct val="100000"/>
              </a:lnSpc>
              <a:spcBef>
                <a:spcPts val="96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about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retaliation</a:t>
            </a:r>
            <a:endParaRPr lang="en-US" sz="900">
              <a:latin typeface="Lucida Sans"/>
              <a:cs typeface="Lucida Sans"/>
            </a:endParaRPr>
          </a:p>
          <a:p>
            <a:pPr marR="369570" algn="r">
              <a:lnSpc>
                <a:spcPct val="100000"/>
              </a:lnSpc>
              <a:spcBef>
                <a:spcPts val="5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from</a:t>
            </a:r>
            <a:r>
              <a:rPr lang="en-US" sz="9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perpetrator</a:t>
            </a:r>
            <a:endParaRPr lang="en-US" sz="900">
              <a:latin typeface="Lucida Sans"/>
              <a:cs typeface="Lucida Sans"/>
            </a:endParaRPr>
          </a:p>
          <a:p>
            <a:pPr marL="57785">
              <a:lnSpc>
                <a:spcPts val="1035"/>
              </a:lnSpc>
              <a:spcBef>
                <a:spcPts val="915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Worried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about</a:t>
            </a:r>
            <a:r>
              <a:rPr lang="en-US" sz="9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discipline</a:t>
            </a:r>
            <a:endParaRPr lang="en-US" sz="900">
              <a:latin typeface="Lucida Sans"/>
              <a:cs typeface="Lucida Sans"/>
            </a:endParaRPr>
          </a:p>
          <a:p>
            <a:pPr marL="528320">
              <a:lnSpc>
                <a:spcPts val="1140"/>
              </a:lnSpc>
              <a:tabLst>
                <a:tab pos="1542415" algn="l"/>
              </a:tabLst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for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40" dirty="0">
                <a:solidFill>
                  <a:srgbClr val="585858"/>
                </a:solidFill>
                <a:latin typeface="Lucida Sans"/>
                <a:cs typeface="Lucida Sans"/>
              </a:rPr>
              <a:t>using</a:t>
            </a: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drugs,</a:t>
            </a: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	</a:t>
            </a: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  <a:p>
            <a:pPr marL="730250">
              <a:lnSpc>
                <a:spcPts val="1065"/>
              </a:lnSpc>
            </a:pP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alcohol,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etc.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5" name="Text: 9%"/>
          <p:cNvSpPr txBox="1"/>
          <p:nvPr/>
        </p:nvSpPr>
        <p:spPr>
          <a:xfrm>
            <a:off x="7404059" y="3887354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6" name="Text: 9%"/>
          <p:cNvSpPr txBox="1"/>
          <p:nvPr/>
        </p:nvSpPr>
        <p:spPr>
          <a:xfrm>
            <a:off x="7404059" y="4354298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7" name="Text: 9%"/>
          <p:cNvSpPr txBox="1"/>
          <p:nvPr/>
        </p:nvSpPr>
        <p:spPr>
          <a:xfrm>
            <a:off x="7404059" y="4811712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8" name="Text: 0%"/>
          <p:cNvSpPr txBox="1"/>
          <p:nvPr/>
        </p:nvSpPr>
        <p:spPr>
          <a:xfrm>
            <a:off x="7003262" y="5278655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0%"/>
          <p:cNvSpPr txBox="1"/>
          <p:nvPr/>
        </p:nvSpPr>
        <p:spPr>
          <a:xfrm>
            <a:off x="7003262" y="5745599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8" name="Text: Another reason"/>
          <p:cNvSpPr txBox="1"/>
          <p:nvPr/>
        </p:nvSpPr>
        <p:spPr>
          <a:xfrm>
            <a:off x="5990835" y="6696636"/>
            <a:ext cx="85725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Another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reason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0" name="Text: 36%"/>
          <p:cNvSpPr txBox="1"/>
          <p:nvPr/>
        </p:nvSpPr>
        <p:spPr>
          <a:xfrm>
            <a:off x="8596909" y="666995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2" name="Text: 29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29</a:t>
            </a:r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: SURVEY OVERVIEW | Study Design"/>
          <p:cNvSpPr txBox="1"/>
          <p:nvPr/>
        </p:nvSpPr>
        <p:spPr>
          <a:xfrm>
            <a:off x="640206" y="568325"/>
            <a:ext cx="29368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Design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2" name="Slide title: Study Design" descr="$PPTXTitle"/>
          <p:cNvSpPr txBox="1">
            <a:spLocks noGrp="1"/>
          </p:cNvSpPr>
          <p:nvPr>
            <p:ph type="title"/>
          </p:nvPr>
        </p:nvSpPr>
        <p:spPr>
          <a:xfrm>
            <a:off x="669036" y="1030732"/>
            <a:ext cx="23228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155" dirty="0"/>
              <a:t>Study</a:t>
            </a:r>
            <a:r>
              <a:rPr lang="en-US" sz="2800" spc="-210" dirty="0"/>
              <a:t> </a:t>
            </a:r>
            <a:r>
              <a:rPr lang="en-US" sz="2800" spc="-160" dirty="0"/>
              <a:t>Design</a:t>
            </a:r>
            <a:endParaRPr lang="en-US" sz="2800"/>
          </a:p>
        </p:txBody>
      </p:sp>
      <p:sp>
        <p:nvSpPr>
          <p:cNvPr id="4" name="Text: The Berkshire Community College Student Experience Survey su"/>
          <p:cNvSpPr txBox="1"/>
          <p:nvPr/>
        </p:nvSpPr>
        <p:spPr>
          <a:xfrm>
            <a:off x="669162" y="1663572"/>
            <a:ext cx="4013200" cy="532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6040">
              <a:lnSpc>
                <a:spcPct val="120800"/>
              </a:lnSpc>
              <a:spcBef>
                <a:spcPts val="100"/>
              </a:spcBef>
            </a:pP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Community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Experience Survey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aged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18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older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was administered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online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Solutions,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independent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company,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tool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developed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Solutions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team.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 marR="40640">
              <a:lnSpc>
                <a:spcPct val="120800"/>
              </a:lnSpc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identified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pool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survey,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sent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message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potential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notifying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expect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email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Solutions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link.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When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possible,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Community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race/ethnicity,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binary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gender,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age,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residency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status,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full/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part-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time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status,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Pell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grant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status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participant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pool.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This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River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Solutions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through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secure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portal.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could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this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data,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a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question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included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obtain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it.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 marR="5080">
              <a:lnSpc>
                <a:spcPct val="120800"/>
              </a:lnSpc>
              <a:spcBef>
                <a:spcPts val="5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Solutions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personalized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email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students,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each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unique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link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survey,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sent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reminder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emails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non-respondents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over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field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period.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number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reminder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emails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field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period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mutually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agreed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upon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by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College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Solutions.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5" name="Text: All personally identifying information was automatically de-"/>
          <p:cNvSpPr txBox="1"/>
          <p:nvPr/>
        </p:nvSpPr>
        <p:spPr>
          <a:xfrm>
            <a:off x="5370703" y="1663572"/>
            <a:ext cx="3955415" cy="488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All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personally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identifying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information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automatically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de-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linked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responses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once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submitted.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All personally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identifying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 was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permanently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deleted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Solutions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devices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accounts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within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90" dirty="0">
                <a:solidFill>
                  <a:srgbClr val="242424"/>
                </a:solidFill>
                <a:latin typeface="Lucida Sans"/>
                <a:cs typeface="Lucida Sans"/>
              </a:rPr>
              <a:t>60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days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end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field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period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College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provided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signed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certification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data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destruction.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 marR="72390">
              <a:lnSpc>
                <a:spcPct val="120800"/>
              </a:lnSpc>
            </a:pP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informed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responses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were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confidential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aggregate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form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no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individually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identifying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would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be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reported.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English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Spanish,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toggle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between 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two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languages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throughout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survey.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All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survey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questions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optional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participants.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able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add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custom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questions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agreed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upon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by</a:t>
            </a:r>
            <a:r>
              <a:rPr lang="en-US" sz="1200" spc="-8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Community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Grand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River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Solutions.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was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approved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Ethical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&amp;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Independent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Review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Services.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 marR="282575">
              <a:lnSpc>
                <a:spcPct val="120800"/>
              </a:lnSpc>
              <a:spcBef>
                <a:spcPts val="5"/>
              </a:spcBef>
            </a:pP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no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incentives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offered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for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taking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survey.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8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3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339204" y="4450588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Impacts" descr="$PPTXTitle"/>
          <p:cNvSpPr txBox="1">
            <a:spLocks noGrp="1"/>
          </p:cNvSpPr>
          <p:nvPr>
            <p:ph type="title"/>
          </p:nvPr>
        </p:nvSpPr>
        <p:spPr>
          <a:xfrm>
            <a:off x="6339204" y="4820284"/>
            <a:ext cx="16490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210" dirty="0"/>
              <a:t>Impacts</a:t>
            </a:r>
            <a:endParaRPr lang="en-US" sz="3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27421" y="127"/>
            <a:ext cx="5033010" cy="7483475"/>
            <a:chOff x="5027421" y="127"/>
            <a:chExt cx="5033010" cy="7483475"/>
          </a:xfrm>
        </p:grpSpPr>
        <p:sp>
          <p:nvSpPr>
            <p:cNvPr id="3" name="object 3"/>
            <p:cNvSpPr/>
            <p:nvPr/>
          </p:nvSpPr>
          <p:spPr>
            <a:xfrm>
              <a:off x="5027421" y="127"/>
              <a:ext cx="5033010" cy="7483475"/>
            </a:xfrm>
            <a:custGeom>
              <a:avLst/>
              <a:gdLst/>
              <a:ahLst/>
              <a:cxnLst/>
              <a:rect l="l" t="t" r="r" b="b"/>
              <a:pathLst>
                <a:path w="5033009" h="7483475">
                  <a:moveTo>
                    <a:pt x="0" y="7483220"/>
                  </a:moveTo>
                  <a:lnTo>
                    <a:pt x="5032756" y="7483220"/>
                  </a:lnTo>
                  <a:lnTo>
                    <a:pt x="5032756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06512" y="1483260"/>
              <a:ext cx="0" cy="5283200"/>
            </a:xfrm>
            <a:custGeom>
              <a:avLst/>
              <a:gdLst/>
              <a:ahLst/>
              <a:cxnLst/>
              <a:rect l="l" t="t" r="r" b="b"/>
              <a:pathLst>
                <a:path h="5283200">
                  <a:moveTo>
                    <a:pt x="0" y="0"/>
                  </a:moveTo>
                  <a:lnTo>
                    <a:pt x="0" y="5282632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IMPACTS | Academic, Professional, and Student Life"/>
          <p:cNvSpPr txBox="1"/>
          <p:nvPr/>
        </p:nvSpPr>
        <p:spPr>
          <a:xfrm>
            <a:off x="640206" y="568325"/>
            <a:ext cx="41090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IMPACTS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7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300" spc="-45" dirty="0">
                <a:solidFill>
                  <a:srgbClr val="B6B6B6"/>
                </a:solidFill>
                <a:latin typeface="Lucida Sans"/>
                <a:cs typeface="Lucida Sans"/>
              </a:rPr>
              <a:t>Academic,</a:t>
            </a:r>
            <a:r>
              <a:rPr lang="en-US" sz="1300" spc="-4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30" dirty="0">
                <a:solidFill>
                  <a:srgbClr val="B6B6B6"/>
                </a:solidFill>
                <a:latin typeface="Lucida Sans"/>
                <a:cs typeface="Lucida Sans"/>
              </a:rPr>
              <a:t>Professional,</a:t>
            </a:r>
            <a:r>
              <a:rPr lang="en-US" sz="1300" spc="-4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10" dirty="0">
                <a:solidFill>
                  <a:srgbClr val="B6B6B6"/>
                </a:solidFill>
                <a:latin typeface="Lucida Sans"/>
                <a:cs typeface="Lucida Sans"/>
              </a:rPr>
              <a:t>and</a:t>
            </a:r>
            <a:r>
              <a:rPr lang="en-US" sz="1300" spc="-4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20" dirty="0">
                <a:solidFill>
                  <a:srgbClr val="B6B6B6"/>
                </a:solidFill>
                <a:latin typeface="Lucida Sans"/>
                <a:cs typeface="Lucida Sans"/>
              </a:rPr>
              <a:t>Student</a:t>
            </a:r>
            <a:r>
              <a:rPr lang="en-US" sz="1300" spc="-4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20" dirty="0">
                <a:solidFill>
                  <a:srgbClr val="B6B6B6"/>
                </a:solidFill>
                <a:latin typeface="Lucida Sans"/>
                <a:cs typeface="Lucida Sans"/>
              </a:rPr>
              <a:t>Life</a:t>
            </a:r>
            <a:endParaRPr lang="en-US" sz="1300">
              <a:latin typeface="Lucida Sans"/>
              <a:cs typeface="Lucida Sans"/>
            </a:endParaRPr>
          </a:p>
        </p:txBody>
      </p:sp>
      <p:sp>
        <p:nvSpPr>
          <p:cNvPr id="5" name="Slide title: Academic, Professional, &amp; Student Life Impacts Students who "/>
          <p:cNvSpPr txBox="1"/>
          <p:nvPr/>
        </p:nvSpPr>
        <p:spPr>
          <a:xfrm>
            <a:off x="668781" y="1115567"/>
            <a:ext cx="3676015" cy="186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625">
              <a:lnSpc>
                <a:spcPct val="108300"/>
              </a:lnSpc>
              <a:spcBef>
                <a:spcPts val="100"/>
              </a:spcBef>
            </a:pPr>
            <a:r>
              <a:rPr lang="en-US" sz="2400" spc="-190" dirty="0">
                <a:solidFill>
                  <a:srgbClr val="063D5E"/>
                </a:solidFill>
                <a:latin typeface="Arial Black"/>
                <a:cs typeface="Arial Black"/>
              </a:rPr>
              <a:t>Academic,</a:t>
            </a:r>
            <a:r>
              <a:rPr lang="en-US" sz="2400" spc="-12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25" dirty="0">
                <a:solidFill>
                  <a:srgbClr val="063D5E"/>
                </a:solidFill>
                <a:latin typeface="Arial Black"/>
                <a:cs typeface="Arial Black"/>
              </a:rPr>
              <a:t>Professional, </a:t>
            </a:r>
            <a:r>
              <a:rPr lang="en-US" sz="2400" spc="-345" dirty="0">
                <a:solidFill>
                  <a:srgbClr val="063D5E"/>
                </a:solidFill>
                <a:latin typeface="Arial Black"/>
                <a:cs typeface="Arial Black"/>
              </a:rPr>
              <a:t>&amp;</a:t>
            </a:r>
            <a:r>
              <a:rPr lang="en-US" sz="2400" spc="-16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25" dirty="0">
                <a:solidFill>
                  <a:srgbClr val="063D5E"/>
                </a:solidFill>
                <a:latin typeface="Arial Black"/>
                <a:cs typeface="Arial Black"/>
              </a:rPr>
              <a:t>Student</a:t>
            </a:r>
            <a:r>
              <a:rPr lang="en-US" sz="2400" spc="-16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35" dirty="0">
                <a:solidFill>
                  <a:srgbClr val="063D5E"/>
                </a:solidFill>
                <a:latin typeface="Arial Black"/>
                <a:cs typeface="Arial Black"/>
              </a:rPr>
              <a:t>Life</a:t>
            </a:r>
            <a:r>
              <a:rPr lang="en-US" sz="2400" spc="-16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63D5E"/>
                </a:solidFill>
                <a:latin typeface="Arial Black"/>
                <a:cs typeface="Arial Black"/>
              </a:rPr>
              <a:t>Impacts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25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indicated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experiencing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harassment,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violence,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intimate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violence,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stalking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impacts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following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incident.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Over half of students who experienced sexual misconduct had "/>
          <p:cNvSpPr txBox="1"/>
          <p:nvPr/>
        </p:nvSpPr>
        <p:spPr>
          <a:xfrm>
            <a:off x="669162" y="3171571"/>
            <a:ext cx="3492500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Over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half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difficulty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classes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dropped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a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class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(57%),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43%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considered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leaving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school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8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transferring.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Most students who experienced sexual misconduct said they ha"/>
          <p:cNvSpPr txBox="1"/>
          <p:nvPr/>
        </p:nvSpPr>
        <p:spPr>
          <a:xfrm>
            <a:off x="669162" y="4276471"/>
            <a:ext cx="3765550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Most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misconduct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said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had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difficulty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at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work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left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job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or </a:t>
            </a:r>
            <a:r>
              <a:rPr lang="en-US" sz="1200" spc="-30" dirty="0">
                <a:latin typeface="Lucida Sans"/>
                <a:cs typeface="Lucida Sans"/>
              </a:rPr>
              <a:t>internship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(57%),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43%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some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sort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financial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impact,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such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as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loss</a:t>
            </a:r>
            <a:r>
              <a:rPr lang="en-US" sz="1200" spc="-50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of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scholarship,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loss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of </a:t>
            </a:r>
            <a:r>
              <a:rPr lang="en-US" sz="1200" dirty="0">
                <a:latin typeface="Lucida Sans"/>
                <a:cs typeface="Lucida Sans"/>
              </a:rPr>
              <a:t>a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latin typeface="Lucida Sans"/>
                <a:cs typeface="Lucida Sans"/>
              </a:rPr>
              <a:t>foreign-</a:t>
            </a:r>
            <a:r>
              <a:rPr lang="en-US" sz="1200" spc="-25" dirty="0">
                <a:latin typeface="Lucida Sans"/>
                <a:cs typeface="Lucida Sans"/>
              </a:rPr>
              <a:t>student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45" dirty="0">
                <a:latin typeface="Lucida Sans"/>
                <a:cs typeface="Lucida Sans"/>
              </a:rPr>
              <a:t>visa,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40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latin typeface="Lucida Sans"/>
                <a:cs typeface="Lucida Sans"/>
              </a:rPr>
              <a:t>incurred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20" dirty="0">
                <a:latin typeface="Lucida Sans"/>
                <a:cs typeface="Lucida Sans"/>
              </a:rPr>
              <a:t>healthcare</a:t>
            </a:r>
            <a:r>
              <a:rPr lang="en-US" sz="1200" spc="-35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costs.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1580054"/>
            <a:ext cx="2345055" cy="334010"/>
          </a:xfrm>
          <a:custGeom>
            <a:avLst/>
            <a:gdLst/>
            <a:ahLst/>
            <a:cxnLst/>
            <a:rect l="l" t="t" r="r" b="b"/>
            <a:pathLst>
              <a:path w="2345054" h="334010">
                <a:moveTo>
                  <a:pt x="0" y="0"/>
                </a:moveTo>
                <a:lnTo>
                  <a:pt x="0" y="333740"/>
                </a:lnTo>
                <a:lnTo>
                  <a:pt x="2344502" y="333740"/>
                </a:lnTo>
                <a:lnTo>
                  <a:pt x="2344502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2108318"/>
            <a:ext cx="2345055" cy="334010"/>
          </a:xfrm>
          <a:custGeom>
            <a:avLst/>
            <a:gdLst/>
            <a:ahLst/>
            <a:cxnLst/>
            <a:rect l="l" t="t" r="r" b="b"/>
            <a:pathLst>
              <a:path w="2345054" h="334010">
                <a:moveTo>
                  <a:pt x="0" y="0"/>
                </a:moveTo>
                <a:lnTo>
                  <a:pt x="0" y="333740"/>
                </a:lnTo>
                <a:lnTo>
                  <a:pt x="2344502" y="333740"/>
                </a:lnTo>
                <a:lnTo>
                  <a:pt x="2344502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2636581"/>
            <a:ext cx="1753870" cy="334010"/>
          </a:xfrm>
          <a:custGeom>
            <a:avLst/>
            <a:gdLst/>
            <a:ahLst/>
            <a:cxnLst/>
            <a:rect l="l" t="t" r="r" b="b"/>
            <a:pathLst>
              <a:path w="1753870" h="334010">
                <a:moveTo>
                  <a:pt x="0" y="0"/>
                </a:moveTo>
                <a:lnTo>
                  <a:pt x="0" y="333740"/>
                </a:lnTo>
                <a:lnTo>
                  <a:pt x="1753611" y="333740"/>
                </a:lnTo>
                <a:lnTo>
                  <a:pt x="1753611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3164844"/>
            <a:ext cx="1753870" cy="334010"/>
          </a:xfrm>
          <a:custGeom>
            <a:avLst/>
            <a:gdLst/>
            <a:ahLst/>
            <a:cxnLst/>
            <a:rect l="l" t="t" r="r" b="b"/>
            <a:pathLst>
              <a:path w="1753870" h="334010">
                <a:moveTo>
                  <a:pt x="0" y="0"/>
                </a:moveTo>
                <a:lnTo>
                  <a:pt x="0" y="333740"/>
                </a:lnTo>
                <a:lnTo>
                  <a:pt x="1753611" y="333740"/>
                </a:lnTo>
                <a:lnTo>
                  <a:pt x="1753611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3693107"/>
            <a:ext cx="581660" cy="334010"/>
          </a:xfrm>
          <a:custGeom>
            <a:avLst/>
            <a:gdLst/>
            <a:ahLst/>
            <a:cxnLst/>
            <a:rect l="l" t="t" r="r" b="b"/>
            <a:pathLst>
              <a:path w="581659" h="334010">
                <a:moveTo>
                  <a:pt x="0" y="0"/>
                </a:moveTo>
                <a:lnTo>
                  <a:pt x="0" y="333740"/>
                </a:lnTo>
                <a:lnTo>
                  <a:pt x="581360" y="333740"/>
                </a:lnTo>
                <a:lnTo>
                  <a:pt x="58136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4221371"/>
            <a:ext cx="581660" cy="334010"/>
          </a:xfrm>
          <a:custGeom>
            <a:avLst/>
            <a:gdLst/>
            <a:ahLst/>
            <a:cxnLst/>
            <a:rect l="l" t="t" r="r" b="b"/>
            <a:pathLst>
              <a:path w="581659" h="334010">
                <a:moveTo>
                  <a:pt x="0" y="0"/>
                </a:moveTo>
                <a:lnTo>
                  <a:pt x="0" y="333740"/>
                </a:lnTo>
                <a:lnTo>
                  <a:pt x="581360" y="333740"/>
                </a:lnTo>
                <a:lnTo>
                  <a:pt x="58136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278" y="4749634"/>
            <a:ext cx="581660" cy="334010"/>
          </a:xfrm>
          <a:custGeom>
            <a:avLst/>
            <a:gdLst/>
            <a:ahLst/>
            <a:cxnLst/>
            <a:rect l="l" t="t" r="r" b="b"/>
            <a:pathLst>
              <a:path w="581659" h="334010">
                <a:moveTo>
                  <a:pt x="0" y="0"/>
                </a:moveTo>
                <a:lnTo>
                  <a:pt x="0" y="333740"/>
                </a:lnTo>
                <a:lnTo>
                  <a:pt x="581360" y="333740"/>
                </a:lnTo>
                <a:lnTo>
                  <a:pt x="581360" y="0"/>
                </a:lnTo>
                <a:lnTo>
                  <a:pt x="0" y="0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: Fig. 28 Impacts on academic, professional, or student life"/>
          <p:cNvSpPr txBox="1"/>
          <p:nvPr/>
        </p:nvSpPr>
        <p:spPr>
          <a:xfrm>
            <a:off x="6040946" y="960865"/>
            <a:ext cx="31349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3955" marR="5080" indent="-115189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28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Impacts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on </a:t>
            </a: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academic,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professional,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25" dirty="0">
                <a:solidFill>
                  <a:srgbClr val="585858"/>
                </a:solidFill>
                <a:latin typeface="Arial Black"/>
                <a:cs typeface="Arial Black"/>
              </a:rPr>
              <a:t>or 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student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20" dirty="0">
                <a:solidFill>
                  <a:srgbClr val="585858"/>
                </a:solidFill>
                <a:latin typeface="Arial Black"/>
                <a:cs typeface="Arial Black"/>
              </a:rPr>
              <a:t>life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6" name="Text: Difficulty at work or left a job"/>
          <p:cNvSpPr txBox="1"/>
          <p:nvPr/>
        </p:nvSpPr>
        <p:spPr>
          <a:xfrm>
            <a:off x="5787562" y="1583717"/>
            <a:ext cx="11861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Difficulty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at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work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left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a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job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7" name="Text: 57%"/>
          <p:cNvSpPr txBox="1"/>
          <p:nvPr/>
        </p:nvSpPr>
        <p:spPr>
          <a:xfrm>
            <a:off x="9481201" y="1668262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57%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7" name="Text: Difficulty in classes or dropped a class"/>
          <p:cNvSpPr txBox="1"/>
          <p:nvPr/>
        </p:nvSpPr>
        <p:spPr>
          <a:xfrm>
            <a:off x="5670782" y="2108166"/>
            <a:ext cx="1303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Difficulty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in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classes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dropped</a:t>
            </a:r>
            <a:r>
              <a:rPr lang="en-US" sz="1000" spc="-6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a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class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8" name="Text: 57%"/>
          <p:cNvSpPr txBox="1"/>
          <p:nvPr/>
        </p:nvSpPr>
        <p:spPr>
          <a:xfrm>
            <a:off x="9481201" y="2192711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57%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8" name="Text: Considered leaving school or transferring"/>
          <p:cNvSpPr txBox="1"/>
          <p:nvPr/>
        </p:nvSpPr>
        <p:spPr>
          <a:xfrm>
            <a:off x="5663920" y="2642151"/>
            <a:ext cx="1309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494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Considered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leaving school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transferring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9" name="Text: 43%"/>
          <p:cNvSpPr txBox="1"/>
          <p:nvPr/>
        </p:nvSpPr>
        <p:spPr>
          <a:xfrm>
            <a:off x="8890310" y="2717160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43%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29" name="Text: Financial impact"/>
          <p:cNvSpPr txBox="1"/>
          <p:nvPr/>
        </p:nvSpPr>
        <p:spPr>
          <a:xfrm>
            <a:off x="5989990" y="3242883"/>
            <a:ext cx="9829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Financial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impact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0" name="Text: 43%"/>
          <p:cNvSpPr txBox="1"/>
          <p:nvPr/>
        </p:nvSpPr>
        <p:spPr>
          <a:xfrm>
            <a:off x="8890310" y="3251144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43%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0" name="Text: Changed major"/>
          <p:cNvSpPr txBox="1"/>
          <p:nvPr/>
        </p:nvSpPr>
        <p:spPr>
          <a:xfrm>
            <a:off x="6038659" y="3767332"/>
            <a:ext cx="93408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Changed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major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1" name="Text: 14%"/>
          <p:cNvSpPr txBox="1"/>
          <p:nvPr/>
        </p:nvSpPr>
        <p:spPr>
          <a:xfrm>
            <a:off x="7718059" y="3775593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14%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1" name="Text: Left a school club or student organization"/>
          <p:cNvSpPr txBox="1"/>
          <p:nvPr/>
        </p:nvSpPr>
        <p:spPr>
          <a:xfrm>
            <a:off x="5717799" y="4225033"/>
            <a:ext cx="12553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0"/>
              </a:spcBef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Left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a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school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club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student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organization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2" name="Text: 14%"/>
          <p:cNvSpPr txBox="1"/>
          <p:nvPr/>
        </p:nvSpPr>
        <p:spPr>
          <a:xfrm>
            <a:off x="7718059" y="4309578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14%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2" name="Text: Other"/>
          <p:cNvSpPr txBox="1"/>
          <p:nvPr/>
        </p:nvSpPr>
        <p:spPr>
          <a:xfrm>
            <a:off x="6601340" y="4825766"/>
            <a:ext cx="37084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Other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3" name="Text: 14%"/>
          <p:cNvSpPr txBox="1"/>
          <p:nvPr/>
        </p:nvSpPr>
        <p:spPr>
          <a:xfrm>
            <a:off x="7718059" y="4834027"/>
            <a:ext cx="2546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14%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3" name="Text: Changed career plans"/>
          <p:cNvSpPr txBox="1"/>
          <p:nvPr/>
        </p:nvSpPr>
        <p:spPr>
          <a:xfrm>
            <a:off x="5658837" y="5359750"/>
            <a:ext cx="13144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Changed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career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plans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4" name="Text: 0%"/>
          <p:cNvSpPr txBox="1"/>
          <p:nvPr/>
        </p:nvSpPr>
        <p:spPr>
          <a:xfrm>
            <a:off x="7127169" y="5358476"/>
            <a:ext cx="1911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4" name="Text: Changed residence or housing situation Needed new disability"/>
          <p:cNvSpPr txBox="1"/>
          <p:nvPr/>
        </p:nvSpPr>
        <p:spPr>
          <a:xfrm>
            <a:off x="5652102" y="5807916"/>
            <a:ext cx="1666239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210" marR="349885" indent="-271145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Changed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residence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housing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situation</a:t>
            </a:r>
            <a:endParaRPr lang="en-US" sz="1000">
              <a:latin typeface="Lucida Sans"/>
              <a:cs typeface="Lucida Sans"/>
            </a:endParaRPr>
          </a:p>
          <a:p>
            <a:pPr marL="321945" marR="5080" indent="238125">
              <a:lnSpc>
                <a:spcPct val="100000"/>
              </a:lnSpc>
              <a:spcBef>
                <a:spcPts val="1130"/>
              </a:spcBef>
              <a:tabLst>
                <a:tab pos="1487170" algn="l"/>
              </a:tabLst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Needed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new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disability-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related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	</a:t>
            </a:r>
            <a:r>
              <a:rPr lang="en-US" sz="1350" spc="-37" baseline="3086" dirty="0">
                <a:solidFill>
                  <a:srgbClr val="585858"/>
                </a:solidFill>
                <a:latin typeface="Arial"/>
                <a:cs typeface="Arial"/>
              </a:rPr>
              <a:t>0%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accommodation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25" name="Text: 0%"/>
          <p:cNvSpPr txBox="1"/>
          <p:nvPr/>
        </p:nvSpPr>
        <p:spPr>
          <a:xfrm>
            <a:off x="7127169" y="5892460"/>
            <a:ext cx="1911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9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7" name="Text: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31</a:t>
            </a:fld>
            <a:endParaRPr lang="en-US"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27421" y="127"/>
            <a:ext cx="5033010" cy="7483475"/>
            <a:chOff x="5027421" y="127"/>
            <a:chExt cx="5033010" cy="7483475"/>
          </a:xfrm>
        </p:grpSpPr>
        <p:sp>
          <p:nvSpPr>
            <p:cNvPr id="3" name="object 3"/>
            <p:cNvSpPr/>
            <p:nvPr/>
          </p:nvSpPr>
          <p:spPr>
            <a:xfrm>
              <a:off x="5027421" y="127"/>
              <a:ext cx="5033010" cy="7483475"/>
            </a:xfrm>
            <a:custGeom>
              <a:avLst/>
              <a:gdLst/>
              <a:ahLst/>
              <a:cxnLst/>
              <a:rect l="l" t="t" r="r" b="b"/>
              <a:pathLst>
                <a:path w="5033009" h="7483475">
                  <a:moveTo>
                    <a:pt x="0" y="7483220"/>
                  </a:moveTo>
                  <a:lnTo>
                    <a:pt x="5032756" y="7483220"/>
                  </a:lnTo>
                  <a:lnTo>
                    <a:pt x="5032756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47009" y="1265902"/>
              <a:ext cx="0" cy="5454650"/>
            </a:xfrm>
            <a:custGeom>
              <a:avLst/>
              <a:gdLst/>
              <a:ahLst/>
              <a:cxnLst/>
              <a:rect l="l" t="t" r="r" b="b"/>
              <a:pathLst>
                <a:path h="5454650">
                  <a:moveTo>
                    <a:pt x="0" y="0"/>
                  </a:moveTo>
                  <a:lnTo>
                    <a:pt x="0" y="5454270"/>
                  </a:lnTo>
                </a:path>
              </a:pathLst>
            </a:custGeom>
            <a:ln w="9547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51777" y="1470024"/>
              <a:ext cx="1967230" cy="5041265"/>
            </a:xfrm>
            <a:custGeom>
              <a:avLst/>
              <a:gdLst/>
              <a:ahLst/>
              <a:cxnLst/>
              <a:rect l="l" t="t" r="r" b="b"/>
              <a:pathLst>
                <a:path w="1967229" h="5041265">
                  <a:moveTo>
                    <a:pt x="429615" y="4545228"/>
                  </a:moveTo>
                  <a:lnTo>
                    <a:pt x="0" y="4545228"/>
                  </a:lnTo>
                  <a:lnTo>
                    <a:pt x="0" y="5041074"/>
                  </a:lnTo>
                  <a:lnTo>
                    <a:pt x="429615" y="5041074"/>
                  </a:lnTo>
                  <a:lnTo>
                    <a:pt x="429615" y="4545228"/>
                  </a:lnTo>
                  <a:close/>
                </a:path>
                <a:path w="1967229" h="5041265">
                  <a:moveTo>
                    <a:pt x="868781" y="3636187"/>
                  </a:moveTo>
                  <a:lnTo>
                    <a:pt x="0" y="3636187"/>
                  </a:lnTo>
                  <a:lnTo>
                    <a:pt x="0" y="4132034"/>
                  </a:lnTo>
                  <a:lnTo>
                    <a:pt x="868781" y="4132034"/>
                  </a:lnTo>
                  <a:lnTo>
                    <a:pt x="868781" y="3636187"/>
                  </a:lnTo>
                  <a:close/>
                </a:path>
                <a:path w="1967229" h="5041265">
                  <a:moveTo>
                    <a:pt x="1088364" y="2727134"/>
                  </a:moveTo>
                  <a:lnTo>
                    <a:pt x="0" y="2727134"/>
                  </a:lnTo>
                  <a:lnTo>
                    <a:pt x="0" y="3222980"/>
                  </a:lnTo>
                  <a:lnTo>
                    <a:pt x="1088364" y="3222980"/>
                  </a:lnTo>
                  <a:lnTo>
                    <a:pt x="1088364" y="2727134"/>
                  </a:lnTo>
                  <a:close/>
                </a:path>
                <a:path w="1967229" h="5041265">
                  <a:moveTo>
                    <a:pt x="1307947" y="1818093"/>
                  </a:moveTo>
                  <a:lnTo>
                    <a:pt x="0" y="1818093"/>
                  </a:lnTo>
                  <a:lnTo>
                    <a:pt x="0" y="2313940"/>
                  </a:lnTo>
                  <a:lnTo>
                    <a:pt x="1307947" y="2313940"/>
                  </a:lnTo>
                  <a:lnTo>
                    <a:pt x="1307947" y="1818093"/>
                  </a:lnTo>
                  <a:close/>
                </a:path>
                <a:path w="1967229" h="5041265">
                  <a:moveTo>
                    <a:pt x="1307947" y="909053"/>
                  </a:moveTo>
                  <a:lnTo>
                    <a:pt x="0" y="909053"/>
                  </a:lnTo>
                  <a:lnTo>
                    <a:pt x="0" y="1404886"/>
                  </a:lnTo>
                  <a:lnTo>
                    <a:pt x="1307947" y="1404886"/>
                  </a:lnTo>
                  <a:lnTo>
                    <a:pt x="1307947" y="909053"/>
                  </a:lnTo>
                  <a:close/>
                </a:path>
                <a:path w="1967229" h="5041265">
                  <a:moveTo>
                    <a:pt x="1966696" y="0"/>
                  </a:moveTo>
                  <a:lnTo>
                    <a:pt x="0" y="0"/>
                  </a:lnTo>
                  <a:lnTo>
                    <a:pt x="0" y="495846"/>
                  </a:lnTo>
                  <a:lnTo>
                    <a:pt x="1966696" y="495846"/>
                  </a:lnTo>
                  <a:lnTo>
                    <a:pt x="1966696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IMPACTS | Mental Health"/>
          <p:cNvSpPr txBox="1"/>
          <p:nvPr/>
        </p:nvSpPr>
        <p:spPr>
          <a:xfrm>
            <a:off x="640333" y="568452"/>
            <a:ext cx="207581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55" dirty="0">
                <a:solidFill>
                  <a:srgbClr val="B6B6B6"/>
                </a:solidFill>
                <a:latin typeface="Arial Black"/>
                <a:cs typeface="Arial Black"/>
              </a:rPr>
              <a:t>IMPACTS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300" spc="-10" dirty="0">
                <a:solidFill>
                  <a:srgbClr val="B6B6B6"/>
                </a:solidFill>
                <a:latin typeface="Lucida Sans"/>
                <a:cs typeface="Lucida Sans"/>
              </a:rPr>
              <a:t>Mental</a:t>
            </a:r>
            <a:r>
              <a:rPr lang="en-US" sz="13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10" dirty="0">
                <a:solidFill>
                  <a:srgbClr val="B6B6B6"/>
                </a:solidFill>
                <a:latin typeface="Lucida Sans"/>
                <a:cs typeface="Lucida Sans"/>
              </a:rPr>
              <a:t>Health</a:t>
            </a:r>
            <a:endParaRPr lang="en-US" sz="1300">
              <a:latin typeface="Lucida Sans"/>
              <a:cs typeface="Lucida Sans"/>
            </a:endParaRPr>
          </a:p>
        </p:txBody>
      </p:sp>
      <p:sp>
        <p:nvSpPr>
          <p:cNvPr id="9" name="Slide title: Mental Health Impacts" descr="$PPTXTitle"/>
          <p:cNvSpPr txBox="1">
            <a:spLocks noGrp="1"/>
          </p:cNvSpPr>
          <p:nvPr>
            <p:ph type="title"/>
          </p:nvPr>
        </p:nvSpPr>
        <p:spPr>
          <a:xfrm>
            <a:off x="668781" y="1166495"/>
            <a:ext cx="3502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85" dirty="0"/>
              <a:t>Mental</a:t>
            </a:r>
            <a:r>
              <a:rPr lang="en-US" spc="-160" dirty="0"/>
              <a:t> </a:t>
            </a:r>
            <a:r>
              <a:rPr lang="en-US" spc="-114" dirty="0"/>
              <a:t>Health</a:t>
            </a:r>
            <a:r>
              <a:rPr lang="en-US" spc="-160" dirty="0"/>
              <a:t> </a:t>
            </a:r>
            <a:r>
              <a:rPr lang="en-US" spc="-135" dirty="0"/>
              <a:t>Impacts</a:t>
            </a:r>
          </a:p>
        </p:txBody>
      </p:sp>
      <p:sp>
        <p:nvSpPr>
          <p:cNvPr id="6" name="Text: Students who indicated experiencing sexual harassment, sexua"/>
          <p:cNvSpPr txBox="1"/>
          <p:nvPr/>
        </p:nvSpPr>
        <p:spPr>
          <a:xfrm>
            <a:off x="669290" y="1663700"/>
            <a:ext cx="3689350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indicated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experiencing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harassment,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violence,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intimate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violence,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also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whether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certain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mental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health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symptoms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 College.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A majority of students who experienced sexual misconduct rep"/>
          <p:cNvSpPr txBox="1"/>
          <p:nvPr/>
        </p:nvSpPr>
        <p:spPr>
          <a:xfrm>
            <a:off x="669290" y="3210559"/>
            <a:ext cx="3744595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majority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experienced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felt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nervous,</a:t>
            </a:r>
            <a:r>
              <a:rPr lang="en-US" sz="1200" spc="-4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anxious, </a:t>
            </a:r>
            <a:r>
              <a:rPr lang="en-US" sz="1200" dirty="0">
                <a:latin typeface="Lucida Sans"/>
                <a:cs typeface="Lucida Sans"/>
              </a:rPr>
              <a:t>or</a:t>
            </a:r>
            <a:r>
              <a:rPr lang="en-US" sz="1200" spc="-60" dirty="0">
                <a:latin typeface="Lucida Sans"/>
                <a:cs typeface="Lucida Sans"/>
              </a:rPr>
              <a:t> </a:t>
            </a:r>
            <a:r>
              <a:rPr lang="en-US" sz="1200" spc="-10" dirty="0">
                <a:latin typeface="Lucida Sans"/>
                <a:cs typeface="Lucida Sans"/>
              </a:rPr>
              <a:t>on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0" dirty="0">
                <a:latin typeface="Lucida Sans"/>
                <a:cs typeface="Lucida Sans"/>
              </a:rPr>
              <a:t>edge</a:t>
            </a:r>
            <a:r>
              <a:rPr lang="en-US" sz="1200" spc="-65" dirty="0"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(82%).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Over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half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felt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little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interest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or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pleasure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doing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things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(55%),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felt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down,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depressed,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hopeless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(55%).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27" name="Text: INSIGHTS"/>
          <p:cNvSpPr txBox="1"/>
          <p:nvPr/>
        </p:nvSpPr>
        <p:spPr>
          <a:xfrm>
            <a:off x="685673" y="5045836"/>
            <a:ext cx="929005" cy="289560"/>
          </a:xfrm>
          <a:prstGeom prst="rect">
            <a:avLst/>
          </a:prstGeom>
          <a:solidFill>
            <a:srgbClr val="063D5E"/>
          </a:solidFill>
        </p:spPr>
        <p:txBody>
          <a:bodyPr vert="horz" wrap="square" lIns="0" tIns="41275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325"/>
              </a:spcBef>
            </a:pPr>
            <a:r>
              <a:rPr lang="en-US" sz="1100" spc="-10" dirty="0">
                <a:solidFill>
                  <a:srgbClr val="FFFFFF"/>
                </a:solidFill>
                <a:latin typeface="Arial Black"/>
                <a:cs typeface="Arial Black"/>
              </a:rPr>
              <a:t>INSIGHTS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6" name="Text: The COVID- 19 pandemic has been linked to an increase in anx"/>
          <p:cNvSpPr txBox="1"/>
          <p:nvPr/>
        </p:nvSpPr>
        <p:spPr>
          <a:xfrm>
            <a:off x="643255" y="5447157"/>
            <a:ext cx="3705860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2500"/>
              </a:lnSpc>
              <a:spcBef>
                <a:spcPts val="100"/>
              </a:spcBef>
            </a:pP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COVID-</a:t>
            </a:r>
            <a:r>
              <a:rPr lang="en-US" sz="1100" spc="-85" dirty="0">
                <a:solidFill>
                  <a:srgbClr val="242424"/>
                </a:solidFill>
                <a:latin typeface="Lucida Sans"/>
                <a:cs typeface="Lucida Sans"/>
              </a:rPr>
              <a:t>19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pandemic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has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linked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increase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anxiety,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depression,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social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isolation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among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students.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75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sense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belonging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college campus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may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protective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factor.</a:t>
            </a:r>
            <a:r>
              <a:rPr lang="en-US" sz="1050" spc="-15" baseline="47619" dirty="0">
                <a:solidFill>
                  <a:srgbClr val="242424"/>
                </a:solidFill>
                <a:latin typeface="Lucida Sans"/>
                <a:cs typeface="Lucida Sans"/>
              </a:rPr>
              <a:t>2</a:t>
            </a:r>
            <a:endParaRPr lang="en-US" sz="1050" baseline="47619">
              <a:latin typeface="Lucida Sans"/>
              <a:cs typeface="Lucida Sans"/>
            </a:endParaRPr>
          </a:p>
        </p:txBody>
      </p:sp>
      <p:sp>
        <p:nvSpPr>
          <p:cNvPr id="28" name="Text: 2 Gopalan, M., Linden- Carmichael, A., &amp; Lanza, S. (2022). C"/>
          <p:cNvSpPr txBox="1"/>
          <p:nvPr/>
        </p:nvSpPr>
        <p:spPr>
          <a:xfrm>
            <a:off x="669162" y="6536055"/>
            <a:ext cx="3501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2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 Gopalan,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M.,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 Linden-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Carmichael,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A.,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dirty="0">
                <a:solidFill>
                  <a:srgbClr val="6C6C6C"/>
                </a:solidFill>
                <a:latin typeface="Lucida Sans"/>
                <a:cs typeface="Lucida Sans"/>
              </a:rPr>
              <a:t>&amp;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5" dirty="0">
                <a:solidFill>
                  <a:srgbClr val="6C6C6C"/>
                </a:solidFill>
                <a:latin typeface="Lucida Sans"/>
                <a:cs typeface="Lucida Sans"/>
              </a:rPr>
              <a:t>Lanza,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S. 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(2022).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5" dirty="0">
                <a:solidFill>
                  <a:srgbClr val="6C6C6C"/>
                </a:solidFill>
                <a:latin typeface="Lucida Sans"/>
                <a:cs typeface="Lucida Sans"/>
              </a:rPr>
              <a:t>College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Students’ Sense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Belonging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and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Mental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Health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Amidst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the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COVID-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19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Pandemic.</a:t>
            </a:r>
            <a:endParaRPr lang="en-US" sz="8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The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Journal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Adolescent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Health,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70(2),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228–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233.</a:t>
            </a:r>
            <a:endParaRPr lang="en-US" sz="800">
              <a:latin typeface="Lucida Sans"/>
              <a:cs typeface="Lucida Sans"/>
            </a:endParaRPr>
          </a:p>
        </p:txBody>
      </p:sp>
      <p:sp>
        <p:nvSpPr>
          <p:cNvPr id="10" name="Text: Fig. 29 Impacts on mental health"/>
          <p:cNvSpPr txBox="1"/>
          <p:nvPr/>
        </p:nvSpPr>
        <p:spPr>
          <a:xfrm>
            <a:off x="6347671" y="915145"/>
            <a:ext cx="2299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29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Impacts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40" dirty="0">
                <a:solidFill>
                  <a:srgbClr val="585858"/>
                </a:solidFill>
                <a:latin typeface="Arial Black"/>
                <a:cs typeface="Arial Black"/>
              </a:rPr>
              <a:t>on</a:t>
            </a:r>
            <a:r>
              <a:rPr lang="en-US" sz="11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mental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health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17" name="Text: Feeling nervous, anxious, or on edge"/>
          <p:cNvSpPr txBox="1"/>
          <p:nvPr/>
        </p:nvSpPr>
        <p:spPr>
          <a:xfrm>
            <a:off x="5619037" y="1557068"/>
            <a:ext cx="11944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1930">
              <a:lnSpc>
                <a:spcPct val="100000"/>
              </a:lnSpc>
              <a:spcBef>
                <a:spcPts val="100"/>
              </a:spcBef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Feeling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nervous, 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anxious,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on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edge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1" name="Text: 82%"/>
          <p:cNvSpPr txBox="1"/>
          <p:nvPr/>
        </p:nvSpPr>
        <p:spPr>
          <a:xfrm>
            <a:off x="8943973" y="1619112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82%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8" name="Text: Little interest or pleasure"/>
          <p:cNvSpPr txBox="1"/>
          <p:nvPr/>
        </p:nvSpPr>
        <p:spPr>
          <a:xfrm>
            <a:off x="5844603" y="2462934"/>
            <a:ext cx="968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Little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interest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endParaRPr lang="en-US" sz="1000">
              <a:latin typeface="Lucida Sans"/>
              <a:cs typeface="Lucida Sans"/>
            </a:endParaRPr>
          </a:p>
          <a:p>
            <a:pPr marR="5080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pleasure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2" name="Text: 55%"/>
          <p:cNvSpPr txBox="1"/>
          <p:nvPr/>
        </p:nvSpPr>
        <p:spPr>
          <a:xfrm>
            <a:off x="8285223" y="2534513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Feeling down, depressed, or hopeless"/>
          <p:cNvSpPr txBox="1"/>
          <p:nvPr/>
        </p:nvSpPr>
        <p:spPr>
          <a:xfrm>
            <a:off x="5970116" y="3292517"/>
            <a:ext cx="84328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 marR="5080" indent="-190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Feeling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down, depressed,</a:t>
            </a:r>
            <a:r>
              <a:rPr lang="en-US" sz="1000" spc="-1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endParaRPr lang="en-US" sz="1000">
              <a:latin typeface="Lucida Sans"/>
              <a:cs typeface="Lucida Sans"/>
            </a:endParaRPr>
          </a:p>
          <a:p>
            <a:pPr marR="5715" algn="r">
              <a:lnSpc>
                <a:spcPct val="100000"/>
              </a:lnSpc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hopeless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3" name="Text: 55%"/>
          <p:cNvSpPr txBox="1"/>
          <p:nvPr/>
        </p:nvSpPr>
        <p:spPr>
          <a:xfrm>
            <a:off x="8285223" y="3440380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Unable to control worrying"/>
          <p:cNvSpPr txBox="1"/>
          <p:nvPr/>
        </p:nvSpPr>
        <p:spPr>
          <a:xfrm>
            <a:off x="5808579" y="4284202"/>
            <a:ext cx="100456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05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Unable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 to control worrying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45%"/>
          <p:cNvSpPr txBox="1"/>
          <p:nvPr/>
        </p:nvSpPr>
        <p:spPr>
          <a:xfrm>
            <a:off x="8065640" y="4346247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45%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Text: Used alcohol or drugs to help cope"/>
          <p:cNvSpPr txBox="1"/>
          <p:nvPr/>
        </p:nvSpPr>
        <p:spPr>
          <a:xfrm>
            <a:off x="5681157" y="5190069"/>
            <a:ext cx="11322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0340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Used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alcohol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or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drugs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help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cope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36%"/>
          <p:cNvSpPr txBox="1"/>
          <p:nvPr/>
        </p:nvSpPr>
        <p:spPr>
          <a:xfrm>
            <a:off x="7846057" y="5261648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2" name="Text: None of the impacts listed"/>
          <p:cNvSpPr txBox="1"/>
          <p:nvPr/>
        </p:nvSpPr>
        <p:spPr>
          <a:xfrm>
            <a:off x="5968843" y="6095936"/>
            <a:ext cx="8439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935">
              <a:lnSpc>
                <a:spcPct val="100000"/>
              </a:lnSpc>
              <a:spcBef>
                <a:spcPts val="100"/>
              </a:spcBef>
            </a:pP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None</a:t>
            </a:r>
            <a:r>
              <a:rPr lang="en-US" sz="1000" spc="-7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the impacts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listed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6" name="Text: 18%"/>
          <p:cNvSpPr txBox="1"/>
          <p:nvPr/>
        </p:nvSpPr>
        <p:spPr>
          <a:xfrm>
            <a:off x="7406890" y="6167515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18%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6379083"/>
            <a:ext cx="10058400" cy="1393825"/>
            <a:chOff x="0" y="6379083"/>
            <a:chExt cx="10058400" cy="1393825"/>
          </a:xfrm>
        </p:grpSpPr>
        <p:sp>
          <p:nvSpPr>
            <p:cNvPr id="24" name="object 2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3480" y="6385433"/>
              <a:ext cx="3609340" cy="0"/>
            </a:xfrm>
            <a:custGeom>
              <a:avLst/>
              <a:gdLst/>
              <a:ahLst/>
              <a:cxnLst/>
              <a:rect l="l" t="t" r="r" b="b"/>
              <a:pathLst>
                <a:path w="3609340">
                  <a:moveTo>
                    <a:pt x="0" y="0"/>
                  </a:moveTo>
                  <a:lnTo>
                    <a:pt x="3609085" y="0"/>
                  </a:lnTo>
                </a:path>
              </a:pathLst>
            </a:custGeom>
            <a:ln w="1270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0" name="Text: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32</a:t>
            </a:fld>
            <a:endParaRPr lang="en-US"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Findings"/>
          <p:cNvSpPr txBox="1"/>
          <p:nvPr/>
        </p:nvSpPr>
        <p:spPr>
          <a:xfrm>
            <a:off x="6339204" y="4181983"/>
            <a:ext cx="914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spc="-55" dirty="0">
                <a:solidFill>
                  <a:srgbClr val="6C6C6C"/>
                </a:solidFill>
                <a:latin typeface="Lucida Sans"/>
                <a:cs typeface="Lucida Sans"/>
              </a:rPr>
              <a:t>Findings</a:t>
            </a:r>
            <a:endParaRPr lang="en-US" sz="1800">
              <a:latin typeface="Lucida Sans"/>
              <a:cs typeface="Lucida Sans"/>
            </a:endParaRPr>
          </a:p>
        </p:txBody>
      </p:sp>
      <p:sp>
        <p:nvSpPr>
          <p:cNvPr id="3" name="Slide title: Bystander Intervention" descr="$PPTXTitle"/>
          <p:cNvSpPr txBox="1">
            <a:spLocks noGrp="1"/>
          </p:cNvSpPr>
          <p:nvPr>
            <p:ph type="title"/>
          </p:nvPr>
        </p:nvSpPr>
        <p:spPr>
          <a:xfrm>
            <a:off x="6339204" y="4481576"/>
            <a:ext cx="2585720" cy="9848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3710"/>
              </a:lnSpc>
              <a:spcBef>
                <a:spcPts val="330"/>
              </a:spcBef>
            </a:pPr>
            <a:r>
              <a:rPr lang="en-US" sz="3200" spc="-65" dirty="0"/>
              <a:t>Bystander </a:t>
            </a:r>
            <a:r>
              <a:rPr lang="en-US" sz="3200" spc="-110" dirty="0"/>
              <a:t>Intervention</a:t>
            </a:r>
            <a:endParaRPr lang="en-US" sz="32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60305" cy="7772400"/>
            <a:chOff x="0" y="127"/>
            <a:chExt cx="10060305" cy="7772400"/>
          </a:xfrm>
        </p:grpSpPr>
        <p:sp>
          <p:nvSpPr>
            <p:cNvPr id="3" name="object 3"/>
            <p:cNvSpPr/>
            <p:nvPr/>
          </p:nvSpPr>
          <p:spPr>
            <a:xfrm>
              <a:off x="5027421" y="127"/>
              <a:ext cx="5033010" cy="7483475"/>
            </a:xfrm>
            <a:custGeom>
              <a:avLst/>
              <a:gdLst/>
              <a:ahLst/>
              <a:cxnLst/>
              <a:rect l="l" t="t" r="r" b="b"/>
              <a:pathLst>
                <a:path w="5033010" h="7483475">
                  <a:moveTo>
                    <a:pt x="0" y="7483220"/>
                  </a:moveTo>
                  <a:lnTo>
                    <a:pt x="5032756" y="7483220"/>
                  </a:lnTo>
                  <a:lnTo>
                    <a:pt x="5032756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28060" y="1324054"/>
              <a:ext cx="0" cy="5070475"/>
            </a:xfrm>
            <a:custGeom>
              <a:avLst/>
              <a:gdLst/>
              <a:ahLst/>
              <a:cxnLst/>
              <a:rect l="l" t="t" r="r" b="b"/>
              <a:pathLst>
                <a:path h="5070475">
                  <a:moveTo>
                    <a:pt x="0" y="0"/>
                  </a:moveTo>
                  <a:lnTo>
                    <a:pt x="0" y="5070226"/>
                  </a:lnTo>
                </a:path>
              </a:pathLst>
            </a:custGeom>
            <a:ln w="9538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32830" y="1595721"/>
              <a:ext cx="391160" cy="343535"/>
            </a:xfrm>
            <a:custGeom>
              <a:avLst/>
              <a:gdLst/>
              <a:ahLst/>
              <a:cxnLst/>
              <a:rect l="l" t="t" r="r" b="b"/>
              <a:pathLst>
                <a:path w="391159" h="343535">
                  <a:moveTo>
                    <a:pt x="0" y="0"/>
                  </a:moveTo>
                  <a:lnTo>
                    <a:pt x="0" y="343098"/>
                  </a:lnTo>
                  <a:lnTo>
                    <a:pt x="391067" y="343098"/>
                  </a:lnTo>
                  <a:lnTo>
                    <a:pt x="3910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4E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32830" y="1975988"/>
              <a:ext cx="2346960" cy="343535"/>
            </a:xfrm>
            <a:custGeom>
              <a:avLst/>
              <a:gdLst/>
              <a:ahLst/>
              <a:cxnLst/>
              <a:rect l="l" t="t" r="r" b="b"/>
              <a:pathLst>
                <a:path w="2346960" h="343535">
                  <a:moveTo>
                    <a:pt x="0" y="0"/>
                  </a:moveTo>
                  <a:lnTo>
                    <a:pt x="0" y="343098"/>
                  </a:lnTo>
                  <a:lnTo>
                    <a:pt x="2346406" y="343098"/>
                  </a:lnTo>
                  <a:lnTo>
                    <a:pt x="23464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Text: BYSTANDER INTERVENTION | Prevalence"/>
          <p:cNvSpPr txBox="1"/>
          <p:nvPr/>
        </p:nvSpPr>
        <p:spPr>
          <a:xfrm>
            <a:off x="640206" y="568325"/>
            <a:ext cx="34798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70" dirty="0">
                <a:solidFill>
                  <a:srgbClr val="B6B6B6"/>
                </a:solidFill>
                <a:latin typeface="Arial Black"/>
                <a:cs typeface="Arial Black"/>
              </a:rPr>
              <a:t>BYSTANDER</a:t>
            </a:r>
            <a:r>
              <a:rPr lang="en-US" sz="1400" spc="-5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40" dirty="0">
                <a:solidFill>
                  <a:srgbClr val="B6B6B6"/>
                </a:solidFill>
                <a:latin typeface="Arial Black"/>
                <a:cs typeface="Arial Black"/>
              </a:rPr>
              <a:t>INTERVENTION</a:t>
            </a:r>
            <a:r>
              <a:rPr lang="en-US" sz="1400" spc="-5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6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300" spc="-10" dirty="0">
                <a:solidFill>
                  <a:srgbClr val="B6B6B6"/>
                </a:solidFill>
                <a:latin typeface="Lucida Sans"/>
                <a:cs typeface="Lucida Sans"/>
              </a:rPr>
              <a:t>Prevalence</a:t>
            </a:r>
            <a:endParaRPr lang="en-US" sz="1300">
              <a:latin typeface="Lucida Sans"/>
              <a:cs typeface="Lucida Sans"/>
            </a:endParaRPr>
          </a:p>
        </p:txBody>
      </p:sp>
      <p:sp>
        <p:nvSpPr>
          <p:cNvPr id="10" name="Text: Bystander Behaviors Students were asked if they witnessed ce"/>
          <p:cNvSpPr txBox="1"/>
          <p:nvPr/>
        </p:nvSpPr>
        <p:spPr>
          <a:xfrm>
            <a:off x="668908" y="1214120"/>
            <a:ext cx="3608070" cy="1464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-130" dirty="0">
                <a:solidFill>
                  <a:srgbClr val="063D5E"/>
                </a:solidFill>
                <a:latin typeface="Arial Black"/>
                <a:cs typeface="Arial Black"/>
              </a:rPr>
              <a:t>Bystander</a:t>
            </a:r>
            <a:r>
              <a:rPr lang="en-US" sz="24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400" spc="-20" dirty="0">
                <a:solidFill>
                  <a:srgbClr val="063D5E"/>
                </a:solidFill>
                <a:latin typeface="Arial Black"/>
                <a:cs typeface="Arial Black"/>
              </a:rPr>
              <a:t>Behaviors</a:t>
            </a:r>
            <a:endParaRPr lang="en-US" sz="2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149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if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witnessed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certain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situations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latin typeface="Lucida Sans"/>
                <a:cs typeface="Lucida Sans"/>
              </a:rPr>
              <a:t>sexual </a:t>
            </a:r>
            <a:r>
              <a:rPr lang="en-US" sz="1200" spc="-35" dirty="0">
                <a:latin typeface="Lucida Sans"/>
                <a:cs typeface="Lucida Sans"/>
              </a:rPr>
              <a:t>misconduct</a:t>
            </a:r>
            <a:r>
              <a:rPr lang="en-US" sz="1200" spc="-55" dirty="0"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have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College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and,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so,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how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responded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those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situations.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Slide title: Nine percent (9%) of participants thought someone might be i"/>
          <p:cNvSpPr txBox="1"/>
          <p:nvPr/>
        </p:nvSpPr>
        <p:spPr>
          <a:xfrm>
            <a:off x="669416" y="2874009"/>
            <a:ext cx="3256279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Nine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percent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(9%)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thought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someone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might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abusive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relationship</a:t>
            </a:r>
            <a:r>
              <a:rPr lang="en-US" sz="1200" spc="-25" dirty="0">
                <a:solidFill>
                  <a:srgbClr val="2C88B0"/>
                </a:solidFill>
                <a:latin typeface="Lucida Sans"/>
                <a:cs typeface="Lucida Sans"/>
              </a:rPr>
              <a:t>.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Among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those,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56%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intervened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some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way.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11" name="Text: Fig. 30 Percentage of students who intervened after witnessi"/>
          <p:cNvSpPr txBox="1"/>
          <p:nvPr/>
        </p:nvSpPr>
        <p:spPr>
          <a:xfrm>
            <a:off x="5752943" y="801923"/>
            <a:ext cx="363220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0890" marR="5080" indent="-758825">
              <a:lnSpc>
                <a:spcPct val="100000"/>
              </a:lnSpc>
              <a:spcBef>
                <a:spcPts val="100"/>
              </a:spcBef>
            </a:pPr>
            <a:r>
              <a:rPr lang="en-US" sz="1100" spc="-9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14" dirty="0">
                <a:solidFill>
                  <a:srgbClr val="585858"/>
                </a:solidFill>
                <a:latin typeface="Arial Black"/>
                <a:cs typeface="Arial Black"/>
              </a:rPr>
              <a:t>30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Percentage</a:t>
            </a:r>
            <a:r>
              <a:rPr lang="en-US"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students</a:t>
            </a:r>
            <a:r>
              <a:rPr lang="en-US" sz="11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65" dirty="0">
                <a:solidFill>
                  <a:srgbClr val="585858"/>
                </a:solidFill>
                <a:latin typeface="Arial Black"/>
                <a:cs typeface="Arial Black"/>
              </a:rPr>
              <a:t>who</a:t>
            </a:r>
            <a:r>
              <a:rPr lang="en-US" sz="1100" spc="-50" dirty="0">
                <a:solidFill>
                  <a:srgbClr val="585858"/>
                </a:solidFill>
                <a:latin typeface="Arial Black"/>
                <a:cs typeface="Arial Black"/>
              </a:rPr>
              <a:t> intervened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after </a:t>
            </a:r>
            <a:r>
              <a:rPr lang="en-US" sz="1100" spc="-75" dirty="0">
                <a:solidFill>
                  <a:srgbClr val="585858"/>
                </a:solidFill>
                <a:latin typeface="Arial Black"/>
                <a:cs typeface="Arial Black"/>
              </a:rPr>
              <a:t>witnessing</a:t>
            </a:r>
            <a:r>
              <a:rPr lang="en-US"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85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585858"/>
                </a:solidFill>
                <a:latin typeface="Arial Black"/>
                <a:cs typeface="Arial Black"/>
              </a:rPr>
              <a:t>misconduct</a:t>
            </a:r>
            <a:endParaRPr lang="en-US" sz="1100">
              <a:latin typeface="Arial Black"/>
              <a:cs typeface="Arial Black"/>
            </a:endParaRPr>
          </a:p>
        </p:txBody>
      </p:sp>
      <p:sp>
        <p:nvSpPr>
          <p:cNvPr id="24" name="Text: Thought someone might be in an abusive relationship"/>
          <p:cNvSpPr txBox="1"/>
          <p:nvPr/>
        </p:nvSpPr>
        <p:spPr>
          <a:xfrm>
            <a:off x="5674221" y="1719898"/>
            <a:ext cx="12204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Thought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someone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might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be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in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an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abusive</a:t>
            </a:r>
            <a:r>
              <a:rPr lang="en-US" sz="1000" spc="-4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relationship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2" name="Text: 9%"/>
          <p:cNvSpPr txBox="1"/>
          <p:nvPr/>
        </p:nvSpPr>
        <p:spPr>
          <a:xfrm>
            <a:off x="7449350" y="1677074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6" name="Text: 56%"/>
          <p:cNvSpPr txBox="1"/>
          <p:nvPr/>
        </p:nvSpPr>
        <p:spPr>
          <a:xfrm>
            <a:off x="9404689" y="2048764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Text: Witnessed someone make unwanted sexual comments, jokes, or g"/>
          <p:cNvSpPr txBox="1"/>
          <p:nvPr/>
        </p:nvSpPr>
        <p:spPr>
          <a:xfrm>
            <a:off x="5666972" y="2911210"/>
            <a:ext cx="12274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970" marR="5080" indent="-12890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Witnessed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someone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make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unwanted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sexual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comments, 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jokes,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dirty="0">
                <a:solidFill>
                  <a:srgbClr val="585858"/>
                </a:solidFill>
                <a:latin typeface="Lucida Sans"/>
                <a:cs typeface="Lucida Sans"/>
              </a:rPr>
              <a:t>or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gestures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3" name="Text: 0%"/>
          <p:cNvSpPr txBox="1"/>
          <p:nvPr/>
        </p:nvSpPr>
        <p:spPr>
          <a:xfrm>
            <a:off x="7048744" y="2944631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7" name="Text: 0%"/>
          <p:cNvSpPr txBox="1"/>
          <p:nvPr/>
        </p:nvSpPr>
        <p:spPr>
          <a:xfrm>
            <a:off x="7048744" y="331632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6" name="Text: Learned of rumors that someone forced someone else to have s"/>
          <p:cNvSpPr txBox="1"/>
          <p:nvPr/>
        </p:nvSpPr>
        <p:spPr>
          <a:xfrm>
            <a:off x="5628564" y="4178767"/>
            <a:ext cx="12655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8270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Learned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of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rumors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that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someone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forced</a:t>
            </a:r>
            <a:endParaRPr lang="en-US" sz="1000">
              <a:latin typeface="Lucida Sans"/>
              <a:cs typeface="Lucida Sans"/>
            </a:endParaRPr>
          </a:p>
          <a:p>
            <a:pPr marL="581660" marR="5080" indent="-152400" algn="r">
              <a:lnSpc>
                <a:spcPct val="100000"/>
              </a:lnSpc>
            </a:pP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someone else to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have</a:t>
            </a:r>
            <a:r>
              <a:rPr lang="en-US" sz="1000" spc="-5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sex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4" name="Text: 0%"/>
          <p:cNvSpPr txBox="1"/>
          <p:nvPr/>
        </p:nvSpPr>
        <p:spPr>
          <a:xfrm>
            <a:off x="7048744" y="421218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8" name="Text: 0%"/>
          <p:cNvSpPr txBox="1"/>
          <p:nvPr/>
        </p:nvSpPr>
        <p:spPr>
          <a:xfrm>
            <a:off x="7048744" y="4583877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7" name="Text: Witnessed someone trying to hook up with someone else who wa"/>
          <p:cNvSpPr txBox="1"/>
          <p:nvPr/>
        </p:nvSpPr>
        <p:spPr>
          <a:xfrm>
            <a:off x="5538778" y="5446323"/>
            <a:ext cx="13563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 algn="r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Witnessed</a:t>
            </a:r>
            <a:r>
              <a:rPr lang="en-US" sz="1000" spc="-6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someone 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trying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hook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up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with someone</a:t>
            </a:r>
            <a:r>
              <a:rPr lang="en-US" sz="1000" spc="-3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else</a:t>
            </a:r>
            <a:r>
              <a:rPr lang="en-US" sz="1000" spc="-3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Lucida Sans"/>
                <a:cs typeface="Lucida Sans"/>
              </a:rPr>
              <a:t>who </a:t>
            </a:r>
            <a:r>
              <a:rPr lang="en-US" sz="1000" spc="-10" dirty="0">
                <a:solidFill>
                  <a:srgbClr val="585858"/>
                </a:solidFill>
                <a:latin typeface="Lucida Sans"/>
                <a:cs typeface="Lucida Sans"/>
              </a:rPr>
              <a:t>was</a:t>
            </a:r>
            <a:r>
              <a:rPr lang="en-US" sz="1000" spc="-50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unable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to</a:t>
            </a:r>
            <a:r>
              <a:rPr lang="en-US" sz="1000" spc="-45" dirty="0">
                <a:solidFill>
                  <a:srgbClr val="585858"/>
                </a:solidFill>
                <a:latin typeface="Lucida Sans"/>
                <a:cs typeface="Lucida Sans"/>
              </a:rPr>
              <a:t> </a:t>
            </a:r>
            <a:r>
              <a:rPr lang="en-US" sz="1000" spc="-20" dirty="0">
                <a:solidFill>
                  <a:srgbClr val="585858"/>
                </a:solidFill>
                <a:latin typeface="Lucida Sans"/>
                <a:cs typeface="Lucida Sans"/>
              </a:rPr>
              <a:t>consent</a:t>
            </a:r>
            <a:endParaRPr lang="en-US" sz="1000">
              <a:latin typeface="Lucida Sans"/>
              <a:cs typeface="Lucida Sans"/>
            </a:endParaRPr>
          </a:p>
        </p:txBody>
      </p:sp>
      <p:sp>
        <p:nvSpPr>
          <p:cNvPr id="15" name="Text: 0%"/>
          <p:cNvSpPr txBox="1"/>
          <p:nvPr/>
        </p:nvSpPr>
        <p:spPr>
          <a:xfrm>
            <a:off x="7048744" y="5479744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0%"/>
          <p:cNvSpPr txBox="1"/>
          <p:nvPr/>
        </p:nvSpPr>
        <p:spPr>
          <a:xfrm>
            <a:off x="7048744" y="5851433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Witnessed"/>
          <p:cNvSpPr txBox="1"/>
          <p:nvPr/>
        </p:nvSpPr>
        <p:spPr>
          <a:xfrm>
            <a:off x="6867518" y="6547160"/>
            <a:ext cx="6191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Arial"/>
                <a:cs typeface="Arial"/>
              </a:rPr>
              <a:t>Witnessed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684684" y="6575359"/>
            <a:ext cx="124460" cy="124460"/>
          </a:xfrm>
          <a:custGeom>
            <a:avLst/>
            <a:gdLst/>
            <a:ahLst/>
            <a:cxnLst/>
            <a:rect l="l" t="t" r="r" b="b"/>
            <a:pathLst>
              <a:path w="124459" h="124459">
                <a:moveTo>
                  <a:pt x="123997" y="123896"/>
                </a:moveTo>
                <a:lnTo>
                  <a:pt x="0" y="123896"/>
                </a:lnTo>
                <a:lnTo>
                  <a:pt x="0" y="0"/>
                </a:lnTo>
                <a:lnTo>
                  <a:pt x="123997" y="0"/>
                </a:lnTo>
                <a:lnTo>
                  <a:pt x="123997" y="123896"/>
                </a:lnTo>
                <a:close/>
              </a:path>
            </a:pathLst>
          </a:custGeom>
          <a:solidFill>
            <a:srgbClr val="AC4E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Text: Intervened"/>
          <p:cNvSpPr txBox="1"/>
          <p:nvPr/>
        </p:nvSpPr>
        <p:spPr>
          <a:xfrm>
            <a:off x="7888109" y="6547160"/>
            <a:ext cx="62674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10" dirty="0">
                <a:solidFill>
                  <a:srgbClr val="585858"/>
                </a:solidFill>
                <a:latin typeface="Arial"/>
                <a:cs typeface="Arial"/>
              </a:rPr>
              <a:t>Intervened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705276" y="6575359"/>
            <a:ext cx="124460" cy="124460"/>
          </a:xfrm>
          <a:custGeom>
            <a:avLst/>
            <a:gdLst/>
            <a:ahLst/>
            <a:cxnLst/>
            <a:rect l="l" t="t" r="r" b="b"/>
            <a:pathLst>
              <a:path w="124459" h="124459">
                <a:moveTo>
                  <a:pt x="123997" y="123896"/>
                </a:moveTo>
                <a:lnTo>
                  <a:pt x="0" y="123896"/>
                </a:lnTo>
                <a:lnTo>
                  <a:pt x="0" y="0"/>
                </a:lnTo>
                <a:lnTo>
                  <a:pt x="123997" y="0"/>
                </a:lnTo>
                <a:lnTo>
                  <a:pt x="123997" y="123896"/>
                </a:lnTo>
                <a:close/>
              </a:path>
            </a:pathLst>
          </a:custGeom>
          <a:solidFill>
            <a:srgbClr val="2D89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9" name="Text: 34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34</a:t>
            </a:r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: Recommendations" descr="$PPTXTitle"/>
          <p:cNvSpPr txBox="1">
            <a:spLocks noGrp="1"/>
          </p:cNvSpPr>
          <p:nvPr>
            <p:ph type="title"/>
          </p:nvPr>
        </p:nvSpPr>
        <p:spPr>
          <a:xfrm>
            <a:off x="5672201" y="4669535"/>
            <a:ext cx="38233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180" dirty="0"/>
              <a:t>Recommendations</a:t>
            </a:r>
            <a:endParaRPr lang="en-US" sz="32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"/>
            <a:ext cx="10059035" cy="7772400"/>
            <a:chOff x="0" y="127"/>
            <a:chExt cx="10059035" cy="7772400"/>
          </a:xfrm>
        </p:grpSpPr>
        <p:sp>
          <p:nvSpPr>
            <p:cNvPr id="3" name="object 3"/>
            <p:cNvSpPr/>
            <p:nvPr/>
          </p:nvSpPr>
          <p:spPr>
            <a:xfrm>
              <a:off x="5295519" y="127"/>
              <a:ext cx="4763135" cy="7483475"/>
            </a:xfrm>
            <a:custGeom>
              <a:avLst/>
              <a:gdLst/>
              <a:ahLst/>
              <a:cxnLst/>
              <a:rect l="l" t="t" r="r" b="b"/>
              <a:pathLst>
                <a:path w="4763135" h="7483475">
                  <a:moveTo>
                    <a:pt x="0" y="7483220"/>
                  </a:moveTo>
                  <a:lnTo>
                    <a:pt x="4763008" y="7483220"/>
                  </a:lnTo>
                  <a:lnTo>
                    <a:pt x="4763008" y="0"/>
                  </a:lnTo>
                  <a:lnTo>
                    <a:pt x="0" y="0"/>
                  </a:lnTo>
                  <a:lnTo>
                    <a:pt x="0" y="748322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Text: RECOMMENDATIONS | Developing an Action Plan"/>
          <p:cNvSpPr txBox="1"/>
          <p:nvPr/>
        </p:nvSpPr>
        <p:spPr>
          <a:xfrm>
            <a:off x="640206" y="568325"/>
            <a:ext cx="40716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25" dirty="0">
                <a:solidFill>
                  <a:srgbClr val="B6B6B6"/>
                </a:solidFill>
                <a:latin typeface="Arial Black"/>
                <a:cs typeface="Arial Black"/>
              </a:rPr>
              <a:t>RECOMMENDATIONS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300" spc="-35" dirty="0">
                <a:solidFill>
                  <a:srgbClr val="B6B6B6"/>
                </a:solidFill>
                <a:latin typeface="Lucida Sans"/>
                <a:cs typeface="Lucida Sans"/>
              </a:rPr>
              <a:t>Developing</a:t>
            </a:r>
            <a:r>
              <a:rPr lang="en-US" sz="13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dirty="0">
                <a:solidFill>
                  <a:srgbClr val="B6B6B6"/>
                </a:solidFill>
                <a:latin typeface="Lucida Sans"/>
                <a:cs typeface="Lucida Sans"/>
              </a:rPr>
              <a:t>an</a:t>
            </a:r>
            <a:r>
              <a:rPr lang="en-US" sz="13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45" dirty="0">
                <a:solidFill>
                  <a:srgbClr val="B6B6B6"/>
                </a:solidFill>
                <a:latin typeface="Lucida Sans"/>
                <a:cs typeface="Lucida Sans"/>
              </a:rPr>
              <a:t>Action</a:t>
            </a:r>
            <a:r>
              <a:rPr lang="en-US" sz="1300" spc="-50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300" spc="-20" dirty="0">
                <a:solidFill>
                  <a:srgbClr val="B6B6B6"/>
                </a:solidFill>
                <a:latin typeface="Lucida Sans"/>
                <a:cs typeface="Lucida Sans"/>
              </a:rPr>
              <a:t>Plan</a:t>
            </a:r>
            <a:endParaRPr lang="en-US" sz="1300">
              <a:latin typeface="Lucida Sans"/>
              <a:cs typeface="Lucida Sans"/>
            </a:endParaRPr>
          </a:p>
        </p:txBody>
      </p:sp>
      <p:sp>
        <p:nvSpPr>
          <p:cNvPr id="6" name="Slide title: Recommendations" descr="$PPTXTitle"/>
          <p:cNvSpPr txBox="1">
            <a:spLocks noGrp="1"/>
          </p:cNvSpPr>
          <p:nvPr>
            <p:ph type="title"/>
          </p:nvPr>
        </p:nvSpPr>
        <p:spPr>
          <a:xfrm>
            <a:off x="668908" y="1361440"/>
            <a:ext cx="2874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35" dirty="0"/>
              <a:t>Recommendations</a:t>
            </a:r>
          </a:p>
        </p:txBody>
      </p:sp>
      <p:sp>
        <p:nvSpPr>
          <p:cNvPr id="7" name="Text: Included on the following pages are recommendations to addre"/>
          <p:cNvSpPr txBox="1"/>
          <p:nvPr/>
        </p:nvSpPr>
        <p:spPr>
          <a:xfrm>
            <a:off x="659383" y="1908048"/>
            <a:ext cx="3829685" cy="1242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95"/>
              </a:spcBef>
            </a:pP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Included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following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pages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recommendations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to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address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key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findings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latin typeface="Lucida Sans"/>
                <a:cs typeface="Lucida Sans"/>
              </a:rPr>
              <a:t>Berkshire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10" dirty="0">
                <a:latin typeface="Lucida Sans"/>
                <a:cs typeface="Lucida Sans"/>
              </a:rPr>
              <a:t>Community </a:t>
            </a:r>
            <a:r>
              <a:rPr lang="en-US" sz="1100" spc="-25" dirty="0">
                <a:latin typeface="Lucida Sans"/>
                <a:cs typeface="Lucida Sans"/>
              </a:rPr>
              <a:t>College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Experience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Survey.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60" dirty="0">
                <a:solidFill>
                  <a:srgbClr val="242424"/>
                </a:solidFill>
                <a:latin typeface="Lucida Sans"/>
                <a:cs typeface="Lucida Sans"/>
              </a:rPr>
              <a:t>We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recognize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it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may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feasible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implement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all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these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recommendations,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but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this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list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serves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starting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point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you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develop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evidence-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based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plan.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8" name="Text: Any mention of specific programs is not an endorsement of th"/>
          <p:cNvSpPr txBox="1"/>
          <p:nvPr/>
        </p:nvSpPr>
        <p:spPr>
          <a:xfrm>
            <a:off x="659383" y="3327780"/>
            <a:ext cx="3822065" cy="10394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000"/>
              </a:lnSpc>
              <a:spcBef>
                <a:spcPts val="95"/>
              </a:spcBef>
            </a:pP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Any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mention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specific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programs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endorsement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program,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but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recommendation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was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developed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based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evidence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risk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protective factors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misconduct,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effectiveness,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accessibility,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input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from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experts.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9" name="Text: Research supports that effective programming should 1) be im"/>
          <p:cNvSpPr txBox="1"/>
          <p:nvPr/>
        </p:nvSpPr>
        <p:spPr>
          <a:xfrm>
            <a:off x="633983" y="4544695"/>
            <a:ext cx="3930015" cy="1242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21000"/>
              </a:lnSpc>
              <a:spcBef>
                <a:spcPts val="95"/>
              </a:spcBef>
            </a:pP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Research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supports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effective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programming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should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1)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be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implemented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several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sng" spc="-25" dirty="0">
                <a:solidFill>
                  <a:srgbClr val="0046A5"/>
                </a:solidFill>
                <a:uFill>
                  <a:solidFill>
                    <a:srgbClr val="0046A5"/>
                  </a:solidFill>
                </a:uFill>
                <a:latin typeface="Lucida Sans"/>
                <a:cs typeface="Lucida Sans"/>
                <a:hlinkClick r:id="rId2"/>
              </a:rPr>
              <a:t>socio-ecological</a:t>
            </a:r>
            <a:r>
              <a:rPr lang="en-US" sz="1100" u="none" spc="-35" dirty="0">
                <a:solidFill>
                  <a:srgbClr val="0046A5"/>
                </a:solidFill>
                <a:latin typeface="Lucida Sans"/>
                <a:cs typeface="Lucida Sans"/>
              </a:rPr>
              <a:t> </a:t>
            </a:r>
            <a:r>
              <a:rPr lang="en-US" sz="1100" u="none" spc="-25" dirty="0">
                <a:solidFill>
                  <a:srgbClr val="242424"/>
                </a:solidFill>
                <a:latin typeface="Lucida Sans"/>
                <a:cs typeface="Lucida Sans"/>
              </a:rPr>
              <a:t>levels, 2)</a:t>
            </a:r>
            <a:r>
              <a:rPr lang="en-US" sz="1100" u="none" spc="5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30" dirty="0">
                <a:solidFill>
                  <a:srgbClr val="242424"/>
                </a:solidFill>
                <a:latin typeface="Lucida Sans"/>
                <a:cs typeface="Lucida Sans"/>
              </a:rPr>
              <a:t>utilize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various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approaches,</a:t>
            </a:r>
            <a:r>
              <a:rPr lang="en-US" sz="1100" u="none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3)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occur</a:t>
            </a:r>
            <a:r>
              <a:rPr lang="en-US" sz="1100" u="none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often.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Research also</a:t>
            </a:r>
            <a:r>
              <a:rPr lang="en-US" sz="1100" u="none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shows</a:t>
            </a:r>
            <a:r>
              <a:rPr lang="en-US" sz="1100" u="none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retention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knowledge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35" dirty="0">
                <a:solidFill>
                  <a:srgbClr val="242424"/>
                </a:solidFill>
                <a:latin typeface="Lucida Sans"/>
                <a:cs typeface="Lucida Sans"/>
              </a:rPr>
              <a:t>skills</a:t>
            </a:r>
            <a:r>
              <a:rPr lang="en-US" sz="1100" u="none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tends</a:t>
            </a:r>
            <a:r>
              <a:rPr lang="en-US" sz="1100" u="none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25" dirty="0">
                <a:solidFill>
                  <a:srgbClr val="242424"/>
                </a:solidFill>
                <a:latin typeface="Lucida Sans"/>
                <a:cs typeface="Lucida Sans"/>
              </a:rPr>
              <a:t>to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decline</a:t>
            </a:r>
            <a:r>
              <a:rPr lang="en-US" sz="1100" u="none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after</a:t>
            </a:r>
            <a:r>
              <a:rPr lang="en-US" sz="1100" u="none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three</a:t>
            </a:r>
            <a:r>
              <a:rPr lang="en-US" sz="1100" u="none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20" dirty="0">
                <a:solidFill>
                  <a:srgbClr val="242424"/>
                </a:solidFill>
                <a:latin typeface="Lucida Sans"/>
                <a:cs typeface="Lucida Sans"/>
              </a:rPr>
              <a:t>months,</a:t>
            </a:r>
            <a:r>
              <a:rPr lang="en-US" sz="1100" u="none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35" dirty="0">
                <a:solidFill>
                  <a:srgbClr val="242424"/>
                </a:solidFill>
                <a:latin typeface="Lucida Sans"/>
                <a:cs typeface="Lucida Sans"/>
              </a:rPr>
              <a:t>highlighting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u="none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importance</a:t>
            </a:r>
            <a:r>
              <a:rPr lang="en-US" sz="1100" u="none" spc="5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u="none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frequent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20" dirty="0">
                <a:solidFill>
                  <a:srgbClr val="242424"/>
                </a:solidFill>
                <a:latin typeface="Lucida Sans"/>
                <a:cs typeface="Lucida Sans"/>
              </a:rPr>
              <a:t>training</a:t>
            </a:r>
            <a:r>
              <a:rPr lang="en-US" sz="1100" u="none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u="none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u="none" spc="-10" dirty="0">
                <a:solidFill>
                  <a:srgbClr val="242424"/>
                </a:solidFill>
                <a:latin typeface="Lucida Sans"/>
                <a:cs typeface="Lucida Sans"/>
              </a:rPr>
              <a:t>programming.</a:t>
            </a:r>
            <a:r>
              <a:rPr lang="en-US" sz="1050" u="none" spc="-15" baseline="47619" dirty="0">
                <a:solidFill>
                  <a:srgbClr val="242424"/>
                </a:solidFill>
                <a:latin typeface="Lucida Sans"/>
                <a:cs typeface="Lucida Sans"/>
              </a:rPr>
              <a:t>3</a:t>
            </a:r>
            <a:endParaRPr lang="en-US" sz="1050" baseline="47619">
              <a:latin typeface="Lucida Sans"/>
              <a:cs typeface="Lucida Sans"/>
            </a:endParaRPr>
          </a:p>
        </p:txBody>
      </p:sp>
      <p:sp>
        <p:nvSpPr>
          <p:cNvPr id="20" name="Text: 3 McMahon, S., Steiner, J. J., Snyder, S., &amp; Banyard, V. L. "/>
          <p:cNvSpPr txBox="1"/>
          <p:nvPr/>
        </p:nvSpPr>
        <p:spPr>
          <a:xfrm>
            <a:off x="669162" y="6656069"/>
            <a:ext cx="371347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3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McMahon,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S.,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Steiner,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J.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J.,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Snyder,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S.,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15" dirty="0">
                <a:solidFill>
                  <a:srgbClr val="6C6C6C"/>
                </a:solidFill>
                <a:latin typeface="Lucida Sans"/>
                <a:cs typeface="Lucida Sans"/>
              </a:rPr>
              <a:t>&amp;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Banyard,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V.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L.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(2021).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Comprehensive</a:t>
            </a:r>
            <a:r>
              <a:rPr lang="en-US" sz="800" spc="-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Prevention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Campus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Sexual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Violence: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Expanding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10" dirty="0">
                <a:solidFill>
                  <a:srgbClr val="6C6C6C"/>
                </a:solidFill>
                <a:latin typeface="Lucida Sans"/>
                <a:cs typeface="Lucida Sans"/>
              </a:rPr>
              <a:t>Who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Is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Invited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to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the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Table.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Trauma,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Violence,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15" dirty="0">
                <a:solidFill>
                  <a:srgbClr val="6C6C6C"/>
                </a:solidFill>
                <a:latin typeface="Lucida Sans"/>
                <a:cs typeface="Lucida Sans"/>
              </a:rPr>
              <a:t>&amp;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Abuse,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22(4),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5" dirty="0">
                <a:solidFill>
                  <a:srgbClr val="6C6C6C"/>
                </a:solidFill>
                <a:latin typeface="Lucida Sans"/>
                <a:cs typeface="Lucida Sans"/>
              </a:rPr>
              <a:t>843–</a:t>
            </a: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855.</a:t>
            </a:r>
            <a:endParaRPr lang="en-US" sz="800">
              <a:latin typeface="Lucida Sans"/>
              <a:cs typeface="Lucida Sans"/>
            </a:endParaRPr>
          </a:p>
        </p:txBody>
      </p:sp>
      <p:sp>
        <p:nvSpPr>
          <p:cNvPr id="10" name="Text: Developing an Action Plan An action plan can help you implem"/>
          <p:cNvSpPr txBox="1"/>
          <p:nvPr/>
        </p:nvSpPr>
        <p:spPr>
          <a:xfrm>
            <a:off x="5737986" y="1247775"/>
            <a:ext cx="3700779" cy="1320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90" dirty="0">
                <a:solidFill>
                  <a:srgbClr val="2C88B0"/>
                </a:solidFill>
                <a:latin typeface="Arial Black"/>
                <a:cs typeface="Arial Black"/>
              </a:rPr>
              <a:t>Developing</a:t>
            </a:r>
            <a:r>
              <a:rPr lang="en-US" sz="1600" spc="-8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65" dirty="0">
                <a:solidFill>
                  <a:srgbClr val="2C88B0"/>
                </a:solidFill>
                <a:latin typeface="Arial Black"/>
                <a:cs typeface="Arial Black"/>
              </a:rPr>
              <a:t>an</a:t>
            </a:r>
            <a:r>
              <a:rPr lang="en-US" sz="1600" spc="-8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105" dirty="0">
                <a:solidFill>
                  <a:srgbClr val="2C88B0"/>
                </a:solidFill>
                <a:latin typeface="Arial Black"/>
                <a:cs typeface="Arial Black"/>
              </a:rPr>
              <a:t>Action</a:t>
            </a:r>
            <a:r>
              <a:rPr lang="en-US" sz="1600" spc="-8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20" dirty="0">
                <a:solidFill>
                  <a:srgbClr val="2C88B0"/>
                </a:solidFill>
                <a:latin typeface="Arial Black"/>
                <a:cs typeface="Arial Black"/>
              </a:rPr>
              <a:t>Plan</a:t>
            </a:r>
            <a:endParaRPr lang="en-US" sz="1600">
              <a:latin typeface="Arial Black"/>
              <a:cs typeface="Arial Black"/>
            </a:endParaRPr>
          </a:p>
          <a:p>
            <a:pPr marL="12700" marR="5080">
              <a:lnSpc>
                <a:spcPct val="118300"/>
              </a:lnSpc>
              <a:spcBef>
                <a:spcPts val="1125"/>
              </a:spcBef>
            </a:pP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help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you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implement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track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effectiveness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prevention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efforts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your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institution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over</a:t>
            </a:r>
            <a:r>
              <a:rPr lang="en-US" sz="1100" spc="-7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time.</a:t>
            </a: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Considerations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when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developing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plan: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15" name="Text: 1"/>
          <p:cNvSpPr txBox="1"/>
          <p:nvPr/>
        </p:nvSpPr>
        <p:spPr>
          <a:xfrm>
            <a:off x="5867908" y="2724404"/>
            <a:ext cx="112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6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11" name="Text: Collaborate with a diverse group of campus stakeholders. Whe"/>
          <p:cNvSpPr txBox="1"/>
          <p:nvPr/>
        </p:nvSpPr>
        <p:spPr>
          <a:xfrm>
            <a:off x="6171946" y="2651760"/>
            <a:ext cx="3367404" cy="1216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lang="en-US" sz="1100" spc="-65" dirty="0">
                <a:solidFill>
                  <a:srgbClr val="2C88B0"/>
                </a:solidFill>
                <a:latin typeface="Arial Black"/>
                <a:cs typeface="Arial Black"/>
              </a:rPr>
              <a:t>Collaborate</a:t>
            </a:r>
            <a:r>
              <a:rPr lang="en-US" sz="11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with</a:t>
            </a:r>
            <a:r>
              <a:rPr lang="en-US" sz="11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75" dirty="0">
                <a:solidFill>
                  <a:srgbClr val="2C88B0"/>
                </a:solidFill>
                <a:latin typeface="Arial Black"/>
                <a:cs typeface="Arial Black"/>
              </a:rPr>
              <a:t>a</a:t>
            </a:r>
            <a:r>
              <a:rPr lang="en-US" sz="11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diverse</a:t>
            </a:r>
            <a:r>
              <a:rPr lang="en-US" sz="1100" spc="-55" dirty="0">
                <a:solidFill>
                  <a:srgbClr val="2C88B0"/>
                </a:solidFill>
                <a:latin typeface="Arial Black"/>
                <a:cs typeface="Arial Black"/>
              </a:rPr>
              <a:t> group </a:t>
            </a:r>
            <a:r>
              <a:rPr lang="en-US" sz="1100" spc="-35" dirty="0">
                <a:solidFill>
                  <a:srgbClr val="2C88B0"/>
                </a:solidFill>
                <a:latin typeface="Arial Black"/>
                <a:cs typeface="Arial Black"/>
              </a:rPr>
              <a:t>of</a:t>
            </a:r>
            <a:r>
              <a:rPr lang="en-US" sz="1100" spc="-5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10" dirty="0">
                <a:solidFill>
                  <a:srgbClr val="2C88B0"/>
                </a:solidFill>
                <a:latin typeface="Arial Black"/>
                <a:cs typeface="Arial Black"/>
              </a:rPr>
              <a:t>campus </a:t>
            </a: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stakeholders.</a:t>
            </a:r>
            <a:r>
              <a:rPr lang="en-US" sz="1100" spc="-4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When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developing</a:t>
            </a:r>
            <a:r>
              <a:rPr lang="en-US" sz="11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 implementing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you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may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choose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include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students,</a:t>
            </a:r>
            <a:r>
              <a:rPr lang="en-US" sz="11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faculty/staff,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leadership,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 and community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partners,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among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others.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This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group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should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be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representative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entire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population.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17" name="Text: 2"/>
          <p:cNvSpPr txBox="1"/>
          <p:nvPr/>
        </p:nvSpPr>
        <p:spPr>
          <a:xfrm>
            <a:off x="5868034" y="4097909"/>
            <a:ext cx="112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6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12" name="Text: Tailor the action plan to your institution. Our recommendati"/>
          <p:cNvSpPr txBox="1"/>
          <p:nvPr/>
        </p:nvSpPr>
        <p:spPr>
          <a:xfrm>
            <a:off x="6171946" y="4040378"/>
            <a:ext cx="3286125" cy="1414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Tailor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 the </a:t>
            </a: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action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 plan</a:t>
            </a:r>
            <a:r>
              <a:rPr lang="en-US" sz="1100" spc="-45" dirty="0">
                <a:solidFill>
                  <a:srgbClr val="2C88B0"/>
                </a:solidFill>
                <a:latin typeface="Arial Black"/>
                <a:cs typeface="Arial Black"/>
              </a:rPr>
              <a:t> to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40" dirty="0">
                <a:solidFill>
                  <a:srgbClr val="2C88B0"/>
                </a:solidFill>
                <a:latin typeface="Arial Black"/>
                <a:cs typeface="Arial Black"/>
              </a:rPr>
              <a:t>your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45" dirty="0">
                <a:solidFill>
                  <a:srgbClr val="2C88B0"/>
                </a:solidFill>
                <a:latin typeface="Arial Black"/>
                <a:cs typeface="Arial Black"/>
              </a:rPr>
              <a:t>institution.</a:t>
            </a: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Our recommendations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broad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should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be considered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within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context,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needs,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culture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your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institution.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effective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should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include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specific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goal,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actionable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steps,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allocation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resources,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timeline,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monitoring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evaluating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progress.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19" name="Text: 3"/>
          <p:cNvSpPr txBox="1"/>
          <p:nvPr/>
        </p:nvSpPr>
        <p:spPr>
          <a:xfrm>
            <a:off x="5868034" y="5673471"/>
            <a:ext cx="112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65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lang="en-US" sz="1200">
              <a:latin typeface="Arial Black"/>
              <a:cs typeface="Arial Black"/>
            </a:endParaRPr>
          </a:p>
        </p:txBody>
      </p:sp>
      <p:sp>
        <p:nvSpPr>
          <p:cNvPr id="13" name="Text: Be transparent . Every campus community member has a vested "/>
          <p:cNvSpPr txBox="1"/>
          <p:nvPr/>
        </p:nvSpPr>
        <p:spPr>
          <a:xfrm>
            <a:off x="6171946" y="5627369"/>
            <a:ext cx="3184525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lang="en-US" sz="1100" spc="-110" dirty="0">
                <a:solidFill>
                  <a:srgbClr val="2C88B0"/>
                </a:solidFill>
                <a:latin typeface="Arial Black"/>
                <a:cs typeface="Arial Black"/>
              </a:rPr>
              <a:t>Be</a:t>
            </a:r>
            <a:r>
              <a:rPr lang="en-US" sz="11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100" spc="-50" dirty="0">
                <a:solidFill>
                  <a:srgbClr val="2C88B0"/>
                </a:solidFill>
                <a:latin typeface="Arial Black"/>
                <a:cs typeface="Arial Black"/>
              </a:rPr>
              <a:t>transparent</a:t>
            </a:r>
            <a:r>
              <a:rPr lang="en-US" sz="1100" spc="-50" dirty="0">
                <a:solidFill>
                  <a:srgbClr val="2C88B0"/>
                </a:solidFill>
                <a:latin typeface="Lucida Sans"/>
                <a:cs typeface="Lucida Sans"/>
              </a:rPr>
              <a:t>.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Every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community member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has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vested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interest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reducing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misconduct.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Being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open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honest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when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communicating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action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plan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can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help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build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trust.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7771" y="2694940"/>
            <a:ext cx="272415" cy="272415"/>
          </a:xfrm>
          <a:custGeom>
            <a:avLst/>
            <a:gdLst/>
            <a:ahLst/>
            <a:cxnLst/>
            <a:rect l="l" t="t" r="r" b="b"/>
            <a:pathLst>
              <a:path w="272414" h="272414">
                <a:moveTo>
                  <a:pt x="136016" y="0"/>
                </a:moveTo>
                <a:lnTo>
                  <a:pt x="93049" y="6940"/>
                </a:lnTo>
                <a:lnTo>
                  <a:pt x="55714" y="26261"/>
                </a:lnTo>
                <a:lnTo>
                  <a:pt x="26261" y="55714"/>
                </a:lnTo>
                <a:lnTo>
                  <a:pt x="6940" y="93049"/>
                </a:lnTo>
                <a:lnTo>
                  <a:pt x="0" y="136016"/>
                </a:lnTo>
                <a:lnTo>
                  <a:pt x="6940" y="178997"/>
                </a:lnTo>
                <a:lnTo>
                  <a:pt x="26261" y="216364"/>
                </a:lnTo>
                <a:lnTo>
                  <a:pt x="55714" y="245854"/>
                </a:lnTo>
                <a:lnTo>
                  <a:pt x="93049" y="265207"/>
                </a:lnTo>
                <a:lnTo>
                  <a:pt x="136016" y="272160"/>
                </a:lnTo>
                <a:lnTo>
                  <a:pt x="178997" y="265207"/>
                </a:lnTo>
                <a:lnTo>
                  <a:pt x="216364" y="245854"/>
                </a:lnTo>
                <a:lnTo>
                  <a:pt x="245854" y="216364"/>
                </a:lnTo>
                <a:lnTo>
                  <a:pt x="265207" y="178997"/>
                </a:lnTo>
                <a:lnTo>
                  <a:pt x="272160" y="136016"/>
                </a:lnTo>
                <a:lnTo>
                  <a:pt x="265207" y="93049"/>
                </a:lnTo>
                <a:lnTo>
                  <a:pt x="245854" y="55714"/>
                </a:lnTo>
                <a:lnTo>
                  <a:pt x="216364" y="26261"/>
                </a:lnTo>
                <a:lnTo>
                  <a:pt x="178997" y="6940"/>
                </a:lnTo>
                <a:lnTo>
                  <a:pt x="136016" y="0"/>
                </a:lnTo>
                <a:close/>
              </a:path>
            </a:pathLst>
          </a:custGeom>
          <a:solidFill>
            <a:srgbClr val="2C8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7897" y="4068445"/>
            <a:ext cx="272415" cy="272415"/>
          </a:xfrm>
          <a:custGeom>
            <a:avLst/>
            <a:gdLst/>
            <a:ahLst/>
            <a:cxnLst/>
            <a:rect l="l" t="t" r="r" b="b"/>
            <a:pathLst>
              <a:path w="272414" h="272414">
                <a:moveTo>
                  <a:pt x="136017" y="0"/>
                </a:moveTo>
                <a:lnTo>
                  <a:pt x="93049" y="6940"/>
                </a:lnTo>
                <a:lnTo>
                  <a:pt x="55714" y="26261"/>
                </a:lnTo>
                <a:lnTo>
                  <a:pt x="26261" y="55714"/>
                </a:lnTo>
                <a:lnTo>
                  <a:pt x="6940" y="93049"/>
                </a:lnTo>
                <a:lnTo>
                  <a:pt x="0" y="136016"/>
                </a:lnTo>
                <a:lnTo>
                  <a:pt x="6940" y="178997"/>
                </a:lnTo>
                <a:lnTo>
                  <a:pt x="26261" y="216364"/>
                </a:lnTo>
                <a:lnTo>
                  <a:pt x="55714" y="245854"/>
                </a:lnTo>
                <a:lnTo>
                  <a:pt x="93049" y="265207"/>
                </a:lnTo>
                <a:lnTo>
                  <a:pt x="136017" y="272160"/>
                </a:lnTo>
                <a:lnTo>
                  <a:pt x="178998" y="265207"/>
                </a:lnTo>
                <a:lnTo>
                  <a:pt x="216364" y="245854"/>
                </a:lnTo>
                <a:lnTo>
                  <a:pt x="245854" y="216364"/>
                </a:lnTo>
                <a:lnTo>
                  <a:pt x="265207" y="178997"/>
                </a:lnTo>
                <a:lnTo>
                  <a:pt x="272161" y="136016"/>
                </a:lnTo>
                <a:lnTo>
                  <a:pt x="265207" y="93049"/>
                </a:lnTo>
                <a:lnTo>
                  <a:pt x="245854" y="55714"/>
                </a:lnTo>
                <a:lnTo>
                  <a:pt x="216364" y="26261"/>
                </a:lnTo>
                <a:lnTo>
                  <a:pt x="178998" y="6940"/>
                </a:lnTo>
                <a:lnTo>
                  <a:pt x="136017" y="0"/>
                </a:lnTo>
                <a:close/>
              </a:path>
            </a:pathLst>
          </a:custGeom>
          <a:solidFill>
            <a:srgbClr val="2C8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7897" y="5644007"/>
            <a:ext cx="272415" cy="272415"/>
          </a:xfrm>
          <a:custGeom>
            <a:avLst/>
            <a:gdLst/>
            <a:ahLst/>
            <a:cxnLst/>
            <a:rect l="l" t="t" r="r" b="b"/>
            <a:pathLst>
              <a:path w="272414" h="272414">
                <a:moveTo>
                  <a:pt x="136017" y="0"/>
                </a:moveTo>
                <a:lnTo>
                  <a:pt x="93049" y="6940"/>
                </a:lnTo>
                <a:lnTo>
                  <a:pt x="55714" y="26261"/>
                </a:lnTo>
                <a:lnTo>
                  <a:pt x="26261" y="55714"/>
                </a:lnTo>
                <a:lnTo>
                  <a:pt x="6940" y="93049"/>
                </a:lnTo>
                <a:lnTo>
                  <a:pt x="0" y="136017"/>
                </a:lnTo>
                <a:lnTo>
                  <a:pt x="6940" y="178997"/>
                </a:lnTo>
                <a:lnTo>
                  <a:pt x="26261" y="216364"/>
                </a:lnTo>
                <a:lnTo>
                  <a:pt x="55714" y="245854"/>
                </a:lnTo>
                <a:lnTo>
                  <a:pt x="93049" y="265207"/>
                </a:lnTo>
                <a:lnTo>
                  <a:pt x="136017" y="272161"/>
                </a:lnTo>
                <a:lnTo>
                  <a:pt x="178998" y="265207"/>
                </a:lnTo>
                <a:lnTo>
                  <a:pt x="216364" y="245854"/>
                </a:lnTo>
                <a:lnTo>
                  <a:pt x="245854" y="216364"/>
                </a:lnTo>
                <a:lnTo>
                  <a:pt x="265207" y="178997"/>
                </a:lnTo>
                <a:lnTo>
                  <a:pt x="272161" y="136017"/>
                </a:lnTo>
                <a:lnTo>
                  <a:pt x="265207" y="93049"/>
                </a:lnTo>
                <a:lnTo>
                  <a:pt x="245854" y="55714"/>
                </a:lnTo>
                <a:lnTo>
                  <a:pt x="216364" y="26261"/>
                </a:lnTo>
                <a:lnTo>
                  <a:pt x="178998" y="6940"/>
                </a:lnTo>
                <a:lnTo>
                  <a:pt x="136017" y="0"/>
                </a:lnTo>
                <a:close/>
              </a:path>
            </a:pathLst>
          </a:custGeom>
          <a:solidFill>
            <a:srgbClr val="2C8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3480" y="6495922"/>
            <a:ext cx="3735070" cy="0"/>
          </a:xfrm>
          <a:custGeom>
            <a:avLst/>
            <a:gdLst/>
            <a:ahLst/>
            <a:cxnLst/>
            <a:rect l="l" t="t" r="r" b="b"/>
            <a:pathLst>
              <a:path w="3735070">
                <a:moveTo>
                  <a:pt x="0" y="0"/>
                </a:moveTo>
                <a:lnTo>
                  <a:pt x="3734561" y="0"/>
                </a:lnTo>
              </a:path>
            </a:pathLst>
          </a:custGeom>
          <a:ln w="12700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23" name="Text: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36</a:t>
            </a:fld>
            <a:endParaRPr lang="en-US"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0" y="127"/>
              <a:ext cx="4435475" cy="7493000"/>
            </a:xfrm>
            <a:custGeom>
              <a:avLst/>
              <a:gdLst/>
              <a:ahLst/>
              <a:cxnLst/>
              <a:rect l="l" t="t" r="r" b="b"/>
              <a:pathLst>
                <a:path w="4435475" h="7493000">
                  <a:moveTo>
                    <a:pt x="4435347" y="0"/>
                  </a:moveTo>
                  <a:lnTo>
                    <a:pt x="0" y="0"/>
                  </a:lnTo>
                  <a:lnTo>
                    <a:pt x="0" y="7492745"/>
                  </a:lnTo>
                  <a:lnTo>
                    <a:pt x="4435347" y="7492745"/>
                  </a:lnTo>
                  <a:lnTo>
                    <a:pt x="4435347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Key Findings There is room to improve students’ knowledge of"/>
          <p:cNvSpPr txBox="1"/>
          <p:nvPr/>
        </p:nvSpPr>
        <p:spPr>
          <a:xfrm>
            <a:off x="569976" y="958748"/>
            <a:ext cx="3224530" cy="354266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US" sz="1600" spc="-165" dirty="0">
                <a:solidFill>
                  <a:srgbClr val="2C88B0"/>
                </a:solidFill>
                <a:latin typeface="Arial Black"/>
                <a:cs typeface="Arial Black"/>
              </a:rPr>
              <a:t>Key</a:t>
            </a:r>
            <a:r>
              <a:rPr lang="en-US" sz="1600" spc="-11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10" dirty="0">
                <a:solidFill>
                  <a:srgbClr val="2C88B0"/>
                </a:solidFill>
                <a:latin typeface="Arial Black"/>
                <a:cs typeface="Arial Black"/>
              </a:rPr>
              <a:t>Findings</a:t>
            </a:r>
            <a:endParaRPr lang="en-US" sz="16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There</a:t>
            </a:r>
            <a:r>
              <a:rPr lang="en-US" sz="2000" spc="-14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55" dirty="0">
                <a:solidFill>
                  <a:srgbClr val="063D5E"/>
                </a:solidFill>
                <a:latin typeface="Arial Black"/>
                <a:cs typeface="Arial Black"/>
              </a:rPr>
              <a:t>is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65" dirty="0">
                <a:solidFill>
                  <a:srgbClr val="063D5E"/>
                </a:solidFill>
                <a:latin typeface="Arial Black"/>
                <a:cs typeface="Arial Black"/>
              </a:rPr>
              <a:t>room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70" dirty="0">
                <a:solidFill>
                  <a:srgbClr val="063D5E"/>
                </a:solidFill>
                <a:latin typeface="Arial Black"/>
                <a:cs typeface="Arial Black"/>
              </a:rPr>
              <a:t>to</a:t>
            </a:r>
            <a:r>
              <a:rPr lang="en-US" sz="2000" spc="-14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60" dirty="0">
                <a:solidFill>
                  <a:srgbClr val="063D5E"/>
                </a:solidFill>
                <a:latin typeface="Arial Black"/>
                <a:cs typeface="Arial Black"/>
              </a:rPr>
              <a:t>improve </a:t>
            </a:r>
            <a:r>
              <a:rPr lang="en-US" sz="2000" spc="-114" dirty="0">
                <a:solidFill>
                  <a:srgbClr val="063D5E"/>
                </a:solidFill>
                <a:latin typeface="Arial Black"/>
                <a:cs typeface="Arial Black"/>
              </a:rPr>
              <a:t>students’</a:t>
            </a:r>
            <a:r>
              <a:rPr lang="en-US" sz="2000" spc="-9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knowledge</a:t>
            </a:r>
            <a:r>
              <a:rPr lang="en-US" sz="2000" spc="-9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25" dirty="0">
                <a:solidFill>
                  <a:srgbClr val="063D5E"/>
                </a:solidFill>
                <a:latin typeface="Arial Black"/>
                <a:cs typeface="Arial Black"/>
              </a:rPr>
              <a:t>of </a:t>
            </a:r>
            <a:r>
              <a:rPr lang="en-US" sz="2000" spc="-140" dirty="0">
                <a:solidFill>
                  <a:srgbClr val="063D5E"/>
                </a:solidFill>
                <a:latin typeface="Arial Black"/>
                <a:cs typeface="Arial Black"/>
              </a:rPr>
              <a:t>policies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85" dirty="0">
                <a:solidFill>
                  <a:srgbClr val="063D5E"/>
                </a:solidFill>
                <a:latin typeface="Arial Black"/>
                <a:cs typeface="Arial Black"/>
              </a:rPr>
              <a:t>and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35" dirty="0">
                <a:solidFill>
                  <a:srgbClr val="063D5E"/>
                </a:solidFill>
                <a:latin typeface="Arial Black"/>
                <a:cs typeface="Arial Black"/>
              </a:rPr>
              <a:t>resources.</a:t>
            </a:r>
            <a:endParaRPr lang="en-US" sz="2000">
              <a:latin typeface="Arial Black"/>
              <a:cs typeface="Arial Black"/>
            </a:endParaRPr>
          </a:p>
          <a:p>
            <a:pPr marL="182245" marR="1223645" indent="-169545">
              <a:lnSpc>
                <a:spcPct val="125000"/>
              </a:lnSpc>
              <a:spcBef>
                <a:spcPts val="430"/>
              </a:spcBef>
              <a:buChar char="•"/>
              <a:tabLst>
                <a:tab pos="184150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87%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unaware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the 	</a:t>
            </a:r>
            <a:r>
              <a:rPr lang="en-US" sz="1200" spc="-45" dirty="0">
                <a:solidFill>
                  <a:srgbClr val="063D5E"/>
                </a:solidFill>
                <a:latin typeface="Lucida Sans"/>
                <a:cs typeface="Lucida Sans"/>
              </a:rPr>
              <a:t>Title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063D5E"/>
                </a:solidFill>
                <a:latin typeface="Lucida Sans"/>
                <a:cs typeface="Lucida Sans"/>
              </a:rPr>
              <a:t>IX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Coordinator</a:t>
            </a:r>
            <a:endParaRPr lang="en-US" sz="1200">
              <a:latin typeface="Lucida Sans"/>
              <a:cs typeface="Lucida Sans"/>
            </a:endParaRPr>
          </a:p>
          <a:p>
            <a:pPr marL="182245" marR="552450" indent="-169545">
              <a:lnSpc>
                <a:spcPct val="125000"/>
              </a:lnSpc>
              <a:spcBef>
                <a:spcPts val="600"/>
              </a:spcBef>
              <a:buChar char="•"/>
              <a:tabLst>
                <a:tab pos="184150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71%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have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received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information 	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on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bystander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intervention</a:t>
            </a:r>
            <a:endParaRPr lang="en-US" sz="1200">
              <a:latin typeface="Lucida Sans"/>
              <a:cs typeface="Lucida Sans"/>
            </a:endParaRPr>
          </a:p>
          <a:p>
            <a:pPr marL="182245" marR="717550" indent="-169545">
              <a:lnSpc>
                <a:spcPct val="125000"/>
              </a:lnSpc>
              <a:spcBef>
                <a:spcPts val="600"/>
              </a:spcBef>
              <a:buChar char="•"/>
              <a:tabLst>
                <a:tab pos="184150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67%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063D5E"/>
                </a:solidFill>
                <a:latin typeface="Lucida Sans"/>
                <a:cs typeface="Lucida Sans"/>
              </a:rPr>
              <a:t>did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know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what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happens 	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when</a:t>
            </a:r>
            <a:r>
              <a:rPr lang="en-US" sz="1200" spc="-7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a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report</a:t>
            </a:r>
            <a:r>
              <a:rPr lang="en-US" sz="1200" spc="-7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is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made</a:t>
            </a:r>
            <a:endParaRPr lang="en-US" sz="1200">
              <a:latin typeface="Lucida Sans"/>
              <a:cs typeface="Lucida Sans"/>
            </a:endParaRPr>
          </a:p>
          <a:p>
            <a:pPr marL="12700" marR="480695" indent="169545">
              <a:lnSpc>
                <a:spcPct val="166700"/>
              </a:lnSpc>
              <a:buChar char="•"/>
              <a:tabLst>
                <a:tab pos="182245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51%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063D5E"/>
                </a:solidFill>
                <a:latin typeface="Lucida Sans"/>
                <a:cs typeface="Lucida Sans"/>
              </a:rPr>
              <a:t>did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know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where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to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063D5E"/>
                </a:solidFill>
                <a:latin typeface="Lucida Sans"/>
                <a:cs typeface="Lucida Sans"/>
              </a:rPr>
              <a:t>get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help </a:t>
            </a:r>
            <a:r>
              <a:rPr lang="en-US" sz="1200" u="sng" spc="-6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pg.</a:t>
            </a:r>
            <a:r>
              <a:rPr lang="en-US" sz="1200" u="sng" spc="-4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 </a:t>
            </a:r>
            <a:r>
              <a:rPr lang="en-US" sz="1200" u="sng" spc="-6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14-</a:t>
            </a:r>
            <a:r>
              <a:rPr lang="en-US" sz="1200" u="sng" spc="-2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16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Recommendations Review all policies to ensure they are expla"/>
          <p:cNvSpPr txBox="1"/>
          <p:nvPr/>
        </p:nvSpPr>
        <p:spPr>
          <a:xfrm>
            <a:off x="4990591" y="1034542"/>
            <a:ext cx="4488180" cy="493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0"/>
              </a:spcBef>
            </a:pPr>
            <a:r>
              <a:rPr lang="en-US" sz="1600" spc="-25" dirty="0">
                <a:solidFill>
                  <a:srgbClr val="2C88B0"/>
                </a:solidFill>
                <a:latin typeface="Arial Black"/>
                <a:cs typeface="Arial Black"/>
              </a:rPr>
              <a:t>Recommendations</a:t>
            </a:r>
            <a:endParaRPr lang="en-US" sz="1600">
              <a:latin typeface="Arial Black"/>
              <a:cs typeface="Arial Black"/>
            </a:endParaRPr>
          </a:p>
          <a:p>
            <a:pPr marL="264795" marR="697865" indent="-226695">
              <a:lnSpc>
                <a:spcPct val="120800"/>
              </a:lnSpc>
              <a:spcBef>
                <a:spcPts val="635"/>
              </a:spcBef>
              <a:buAutoNum type="arabicPeriod"/>
              <a:tabLst>
                <a:tab pos="2667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Review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all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policies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ensure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explained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 	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plain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language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avoids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legal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jargon.</a:t>
            </a:r>
            <a:endParaRPr lang="en-US" sz="1200">
              <a:latin typeface="Lucida Sans"/>
              <a:cs typeface="Lucida Sans"/>
            </a:endParaRPr>
          </a:p>
          <a:p>
            <a:pPr marL="264795" marR="8953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667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Increase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awareness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policies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through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targeted 	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educational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efforts.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more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likely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remember 	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policies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exposed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them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various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formats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at 	various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times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throughout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academic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career.</a:t>
            </a:r>
            <a:endParaRPr lang="en-US" sz="1200">
              <a:latin typeface="Lucida Sans"/>
              <a:cs typeface="Lucida Sans"/>
            </a:endParaRPr>
          </a:p>
          <a:p>
            <a:pPr marL="264795" marR="30480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66700" algn="l"/>
              </a:tabLst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Place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policy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information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accessible,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commonly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viewed 	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areas,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such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dining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halls,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bathrooms,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class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syllabi,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on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your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website.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Clearly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succinctly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explain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Title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IX 	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reporting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process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help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make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informed 	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decision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whether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incident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school.</a:t>
            </a:r>
            <a:endParaRPr lang="en-US" sz="1200">
              <a:latin typeface="Lucida Sans"/>
              <a:cs typeface="Lucida Sans"/>
            </a:endParaRPr>
          </a:p>
          <a:p>
            <a:pPr marL="264795" marR="6540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66700" algn="l"/>
              </a:tabLst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Assess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current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bystander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intervention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programming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	consider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increasing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altering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programming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meet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	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specific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needs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your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population.</a:t>
            </a:r>
            <a:endParaRPr lang="en-US" sz="1200">
              <a:latin typeface="Lucida Sans"/>
              <a:cs typeface="Lucida Sans"/>
            </a:endParaRPr>
          </a:p>
          <a:p>
            <a:pPr marL="264795" marR="7175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667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Increase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awareness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Title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IX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Coordinator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is,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how 	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can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contact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them,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what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role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entails. 	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Increasing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awareness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Title IX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Coordinator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can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help 	improve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trust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climate.</a:t>
            </a:r>
            <a:r>
              <a:rPr lang="en-US" sz="1125" spc="-15" baseline="48148" dirty="0">
                <a:solidFill>
                  <a:srgbClr val="242424"/>
                </a:solidFill>
                <a:latin typeface="Lucida Sans"/>
                <a:cs typeface="Lucida Sans"/>
              </a:rPr>
              <a:t>4</a:t>
            </a:r>
            <a:endParaRPr lang="en-US" sz="1125" baseline="48148">
              <a:latin typeface="Lucida Sans"/>
              <a:cs typeface="Lucida Sans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5221" y="3623690"/>
            <a:ext cx="106045" cy="245745"/>
          </a:xfrm>
          <a:custGeom>
            <a:avLst/>
            <a:gdLst/>
            <a:ahLst/>
            <a:cxnLst/>
            <a:rect l="l" t="t" r="r" b="b"/>
            <a:pathLst>
              <a:path w="106045" h="245745">
                <a:moveTo>
                  <a:pt x="106044" y="122809"/>
                </a:moveTo>
                <a:lnTo>
                  <a:pt x="0" y="0"/>
                </a:lnTo>
                <a:lnTo>
                  <a:pt x="0" y="245745"/>
                </a:lnTo>
                <a:lnTo>
                  <a:pt x="106044" y="12280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: 4 Shah, R., Storch, J. (2022). Increasing knowledge and camp"/>
          <p:cNvSpPr txBox="1"/>
          <p:nvPr/>
        </p:nvSpPr>
        <p:spPr>
          <a:xfrm>
            <a:off x="5276088" y="6559804"/>
            <a:ext cx="3794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800" spc="-45" dirty="0">
                <a:solidFill>
                  <a:srgbClr val="6C6C6C"/>
                </a:solidFill>
                <a:latin typeface="Lucida Sans"/>
                <a:cs typeface="Lucida Sans"/>
              </a:rPr>
              <a:t>4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Shah,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R.,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Storch,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J.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40" dirty="0">
                <a:solidFill>
                  <a:srgbClr val="6C6C6C"/>
                </a:solidFill>
                <a:latin typeface="Lucida Sans"/>
                <a:cs typeface="Lucida Sans"/>
              </a:rPr>
              <a:t>(2022).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Increasing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knowledge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and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campus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trust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in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reporting</a:t>
            </a:r>
            <a:r>
              <a:rPr lang="en-US" sz="800" spc="-3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sexual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0" dirty="0">
                <a:solidFill>
                  <a:srgbClr val="6C6C6C"/>
                </a:solidFill>
                <a:latin typeface="Lucida Sans"/>
                <a:cs typeface="Lucida Sans"/>
              </a:rPr>
              <a:t>and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interpersonal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violence: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The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role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the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5" dirty="0">
                <a:solidFill>
                  <a:srgbClr val="6C6C6C"/>
                </a:solidFill>
                <a:latin typeface="Lucida Sans"/>
                <a:cs typeface="Lucida Sans"/>
              </a:rPr>
              <a:t>Title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IX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15" dirty="0">
                <a:solidFill>
                  <a:srgbClr val="6C6C6C"/>
                </a:solidFill>
                <a:latin typeface="Lucida Sans"/>
                <a:cs typeface="Lucida Sans"/>
              </a:rPr>
              <a:t>coordinator.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Journal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of</a:t>
            </a:r>
            <a:r>
              <a:rPr lang="en-US" sz="800" spc="-25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American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30" dirty="0">
                <a:solidFill>
                  <a:srgbClr val="6C6C6C"/>
                </a:solidFill>
                <a:latin typeface="Lucida Sans"/>
                <a:cs typeface="Lucida Sans"/>
              </a:rPr>
              <a:t>College</a:t>
            </a:r>
            <a:r>
              <a:rPr lang="en-US" sz="800" spc="-50" dirty="0">
                <a:solidFill>
                  <a:srgbClr val="6C6C6C"/>
                </a:solidFill>
                <a:latin typeface="Lucida Sans"/>
                <a:cs typeface="Lucida Sans"/>
              </a:rPr>
              <a:t> </a:t>
            </a:r>
            <a:r>
              <a:rPr lang="en-US" sz="800" spc="-20" dirty="0">
                <a:solidFill>
                  <a:srgbClr val="6C6C6C"/>
                </a:solidFill>
                <a:latin typeface="Lucida Sans"/>
                <a:cs typeface="Lucida Sans"/>
              </a:rPr>
              <a:t>Health.</a:t>
            </a:r>
            <a:endParaRPr lang="en-US" sz="80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4972" y="6357111"/>
            <a:ext cx="4210050" cy="0"/>
          </a:xfrm>
          <a:custGeom>
            <a:avLst/>
            <a:gdLst/>
            <a:ahLst/>
            <a:cxnLst/>
            <a:rect l="l" t="t" r="r" b="b"/>
            <a:pathLst>
              <a:path w="4210050">
                <a:moveTo>
                  <a:pt x="0" y="0"/>
                </a:moveTo>
                <a:lnTo>
                  <a:pt x="4210050" y="0"/>
                </a:lnTo>
              </a:path>
            </a:pathLst>
          </a:custGeom>
          <a:ln w="12700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11" name="Text: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37</a:t>
            </a:fld>
            <a:endParaRPr lang="en-US"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0" y="127"/>
              <a:ext cx="4435475" cy="7493000"/>
            </a:xfrm>
            <a:custGeom>
              <a:avLst/>
              <a:gdLst/>
              <a:ahLst/>
              <a:cxnLst/>
              <a:rect l="l" t="t" r="r" b="b"/>
              <a:pathLst>
                <a:path w="4435475" h="7493000">
                  <a:moveTo>
                    <a:pt x="4435347" y="0"/>
                  </a:moveTo>
                  <a:lnTo>
                    <a:pt x="0" y="0"/>
                  </a:lnTo>
                  <a:lnTo>
                    <a:pt x="0" y="7492745"/>
                  </a:lnTo>
                  <a:lnTo>
                    <a:pt x="4435347" y="7492745"/>
                  </a:lnTo>
                  <a:lnTo>
                    <a:pt x="4435347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Key Findings Students that have not experienced sexual misco"/>
          <p:cNvSpPr txBox="1"/>
          <p:nvPr/>
        </p:nvSpPr>
        <p:spPr>
          <a:xfrm>
            <a:off x="569976" y="1685696"/>
            <a:ext cx="3246755" cy="196405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US" sz="1600" spc="-165" dirty="0">
                <a:solidFill>
                  <a:srgbClr val="2C88B0"/>
                </a:solidFill>
                <a:latin typeface="Arial Black"/>
                <a:cs typeface="Arial Black"/>
              </a:rPr>
              <a:t>Key</a:t>
            </a:r>
            <a:r>
              <a:rPr lang="en-US" sz="1600" spc="-11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10" dirty="0">
                <a:solidFill>
                  <a:srgbClr val="2C88B0"/>
                </a:solidFill>
                <a:latin typeface="Arial Black"/>
                <a:cs typeface="Arial Black"/>
              </a:rPr>
              <a:t>Findings</a:t>
            </a:r>
            <a:endParaRPr lang="en-US" sz="16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lang="en-US" sz="2000" spc="-125" dirty="0">
                <a:solidFill>
                  <a:srgbClr val="063D5E"/>
                </a:solidFill>
                <a:latin typeface="Arial Black"/>
                <a:cs typeface="Arial Black"/>
              </a:rPr>
              <a:t>Students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60" dirty="0">
                <a:solidFill>
                  <a:srgbClr val="063D5E"/>
                </a:solidFill>
                <a:latin typeface="Arial Black"/>
                <a:cs typeface="Arial Black"/>
              </a:rPr>
              <a:t>that</a:t>
            </a:r>
            <a:r>
              <a:rPr lang="en-US" sz="2000" spc="-12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10" dirty="0">
                <a:solidFill>
                  <a:srgbClr val="063D5E"/>
                </a:solidFill>
                <a:latin typeface="Arial Black"/>
                <a:cs typeface="Arial Black"/>
              </a:rPr>
              <a:t>have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25" dirty="0">
                <a:solidFill>
                  <a:srgbClr val="063D5E"/>
                </a:solidFill>
                <a:latin typeface="Arial Black"/>
                <a:cs typeface="Arial Black"/>
              </a:rPr>
              <a:t>not 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experienced</a:t>
            </a:r>
            <a:r>
              <a:rPr lang="en-US" sz="2000" spc="-6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0" dirty="0">
                <a:solidFill>
                  <a:srgbClr val="063D5E"/>
                </a:solidFill>
                <a:latin typeface="Arial Black"/>
                <a:cs typeface="Arial Black"/>
              </a:rPr>
              <a:t>sexual 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misconduct</a:t>
            </a:r>
            <a:r>
              <a:rPr lang="en-US" sz="2000" spc="-7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35" dirty="0">
                <a:solidFill>
                  <a:srgbClr val="063D5E"/>
                </a:solidFill>
                <a:latin typeface="Arial Black"/>
                <a:cs typeface="Arial Black"/>
              </a:rPr>
              <a:t>expressed </a:t>
            </a:r>
            <a:r>
              <a:rPr lang="en-US" sz="2000" spc="-155" dirty="0">
                <a:solidFill>
                  <a:srgbClr val="063D5E"/>
                </a:solidFill>
                <a:latin typeface="Arial Black"/>
                <a:cs typeface="Arial Black"/>
              </a:rPr>
              <a:t>concerns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80" dirty="0">
                <a:solidFill>
                  <a:srgbClr val="063D5E"/>
                </a:solidFill>
                <a:latin typeface="Arial Black"/>
                <a:cs typeface="Arial Black"/>
              </a:rPr>
              <a:t>about</a:t>
            </a:r>
            <a:r>
              <a:rPr lang="en-US" sz="2000" spc="-12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65" dirty="0">
                <a:solidFill>
                  <a:srgbClr val="063D5E"/>
                </a:solidFill>
                <a:latin typeface="Arial Black"/>
                <a:cs typeface="Arial Black"/>
              </a:rPr>
              <a:t>reporting </a:t>
            </a:r>
            <a:r>
              <a:rPr lang="en-US" sz="2000" spc="-70" dirty="0">
                <a:solidFill>
                  <a:srgbClr val="063D5E"/>
                </a:solidFill>
                <a:latin typeface="Arial Black"/>
                <a:cs typeface="Arial Black"/>
              </a:rPr>
              <a:t>to</a:t>
            </a:r>
            <a:r>
              <a:rPr lang="en-US" sz="20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75" dirty="0">
                <a:solidFill>
                  <a:srgbClr val="063D5E"/>
                </a:solidFill>
                <a:latin typeface="Arial Black"/>
                <a:cs typeface="Arial Black"/>
              </a:rPr>
              <a:t>the</a:t>
            </a:r>
            <a:r>
              <a:rPr lang="en-US" sz="2000" spc="-15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0" dirty="0">
                <a:solidFill>
                  <a:srgbClr val="063D5E"/>
                </a:solidFill>
                <a:latin typeface="Arial Black"/>
                <a:cs typeface="Arial Black"/>
              </a:rPr>
              <a:t>institution.</a:t>
            </a:r>
            <a:endParaRPr lang="en-US" sz="2000">
              <a:latin typeface="Arial Black"/>
              <a:cs typeface="Arial Black"/>
            </a:endParaRPr>
          </a:p>
        </p:txBody>
      </p:sp>
      <p:sp>
        <p:nvSpPr>
          <p:cNvPr id="6" name="Text: 25% of students with disabilities believed they would not re"/>
          <p:cNvSpPr txBox="1"/>
          <p:nvPr/>
        </p:nvSpPr>
        <p:spPr>
          <a:xfrm>
            <a:off x="569976" y="3678427"/>
            <a:ext cx="2801620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marR="277495" indent="-226060" algn="just">
              <a:lnSpc>
                <a:spcPct val="125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25%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with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disabilities 	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believed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would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receive 	accommodations</a:t>
            </a:r>
            <a:endParaRPr lang="en-US" sz="1200">
              <a:latin typeface="Lucida Sans"/>
              <a:cs typeface="Lucida Sans"/>
            </a:endParaRPr>
          </a:p>
          <a:p>
            <a:pPr marL="241300" marR="5080" indent="-228600">
              <a:lnSpc>
                <a:spcPct val="125000"/>
              </a:lnSpc>
              <a:spcBef>
                <a:spcPts val="600"/>
              </a:spcBef>
              <a:buChar char="•"/>
              <a:tabLst>
                <a:tab pos="241300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21%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063D5E"/>
                </a:solidFill>
                <a:latin typeface="Lucida Sans"/>
                <a:cs typeface="Lucida Sans"/>
              </a:rPr>
              <a:t>thought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factors that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led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to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incident</a:t>
            </a:r>
            <a:r>
              <a:rPr lang="en-US" sz="1200" spc="-6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would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 be</a:t>
            </a:r>
            <a:r>
              <a:rPr lang="en-US" sz="1200" spc="-8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addressed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pg. 20"/>
          <p:cNvSpPr txBox="1"/>
          <p:nvPr/>
        </p:nvSpPr>
        <p:spPr>
          <a:xfrm>
            <a:off x="569976" y="5248147"/>
            <a:ext cx="45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u="sng" spc="-6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pg.</a:t>
            </a:r>
            <a:r>
              <a:rPr lang="en-US" sz="1200" u="sng" spc="-4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 </a:t>
            </a:r>
            <a:r>
              <a:rPr lang="en-US" sz="1200" u="sng" spc="-5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20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Text: Recommendations Ensure accommodations are available for stud"/>
          <p:cNvSpPr txBox="1"/>
          <p:nvPr/>
        </p:nvSpPr>
        <p:spPr>
          <a:xfrm>
            <a:off x="5066284" y="1761490"/>
            <a:ext cx="4177665" cy="3900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lang="en-US" sz="1600" spc="-25" dirty="0">
                <a:solidFill>
                  <a:srgbClr val="2C88B0"/>
                </a:solidFill>
                <a:latin typeface="Arial Black"/>
                <a:cs typeface="Arial Black"/>
              </a:rPr>
              <a:t>Recommendations</a:t>
            </a:r>
            <a:endParaRPr lang="en-US" sz="1600">
              <a:latin typeface="Arial Black"/>
              <a:cs typeface="Arial Black"/>
            </a:endParaRPr>
          </a:p>
          <a:p>
            <a:pPr marL="239395" marR="5080" indent="-226695">
              <a:lnSpc>
                <a:spcPct val="120800"/>
              </a:lnSpc>
              <a:spcBef>
                <a:spcPts val="635"/>
              </a:spcBef>
              <a:buAutoNum type="arabicPeriod"/>
              <a:tabLst>
                <a:tab pos="241300" algn="l"/>
              </a:tabLst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Ensure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accommodations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available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500" dirty="0">
                <a:solidFill>
                  <a:srgbClr val="242424"/>
                </a:solidFill>
                <a:latin typeface="Lucida Sans"/>
                <a:cs typeface="Lucida Sans"/>
              </a:rPr>
              <a:t> 	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disabilities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evaluate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how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availability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those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accommodations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communicated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students.</a:t>
            </a:r>
            <a:endParaRPr lang="en-US" sz="1200">
              <a:latin typeface="Lucida Sans"/>
              <a:cs typeface="Lucida Sans"/>
            </a:endParaRPr>
          </a:p>
          <a:p>
            <a:pPr marL="239395" marR="138430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Support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collaboration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between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disability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services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	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misconduct/Title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IX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offices.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Ensure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services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are 	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accessible.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Train disability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services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staff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in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trauma-	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informed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care.</a:t>
            </a:r>
            <a:endParaRPr lang="en-US" sz="1200">
              <a:latin typeface="Lucida Sans"/>
              <a:cs typeface="Lucida Sans"/>
            </a:endParaRPr>
          </a:p>
          <a:p>
            <a:pPr marL="239395" marR="22860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Continue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positive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practices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toward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prevention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 	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violence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harassment.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Consider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building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awareness 	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campaigns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celebrate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culture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build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greater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engagement.</a:t>
            </a:r>
            <a:endParaRPr lang="en-US" sz="1200">
              <a:latin typeface="Lucida Sans"/>
              <a:cs typeface="Lucida Sans"/>
            </a:endParaRPr>
          </a:p>
          <a:p>
            <a:pPr marL="239395" marR="9207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Increase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awareness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what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institution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currently 	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doing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prevent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misconduct,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how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	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institution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addresses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perpetrators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misconduct.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5221" y="3623690"/>
            <a:ext cx="106045" cy="245745"/>
          </a:xfrm>
          <a:custGeom>
            <a:avLst/>
            <a:gdLst/>
            <a:ahLst/>
            <a:cxnLst/>
            <a:rect l="l" t="t" r="r" b="b"/>
            <a:pathLst>
              <a:path w="106045" h="245745">
                <a:moveTo>
                  <a:pt x="106044" y="122809"/>
                </a:moveTo>
                <a:lnTo>
                  <a:pt x="0" y="0"/>
                </a:lnTo>
                <a:lnTo>
                  <a:pt x="0" y="245745"/>
                </a:lnTo>
                <a:lnTo>
                  <a:pt x="106044" y="12280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11" name="Text: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38</a:t>
            </a:fld>
            <a:endParaRPr lang="en-US"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0" y="127"/>
              <a:ext cx="4435475" cy="7493000"/>
            </a:xfrm>
            <a:custGeom>
              <a:avLst/>
              <a:gdLst/>
              <a:ahLst/>
              <a:cxnLst/>
              <a:rect l="l" t="t" r="r" b="b"/>
              <a:pathLst>
                <a:path w="4435475" h="7493000">
                  <a:moveTo>
                    <a:pt x="4435347" y="0"/>
                  </a:moveTo>
                  <a:lnTo>
                    <a:pt x="0" y="0"/>
                  </a:lnTo>
                  <a:lnTo>
                    <a:pt x="0" y="7492745"/>
                  </a:lnTo>
                  <a:lnTo>
                    <a:pt x="4435347" y="7492745"/>
                  </a:lnTo>
                  <a:lnTo>
                    <a:pt x="4435347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Key Findings Overall, reporting to campus officials was low."/>
          <p:cNvSpPr txBox="1"/>
          <p:nvPr/>
        </p:nvSpPr>
        <p:spPr>
          <a:xfrm>
            <a:off x="569976" y="1960777"/>
            <a:ext cx="3228975" cy="133286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US" sz="1600" spc="-165" dirty="0">
                <a:solidFill>
                  <a:srgbClr val="2C88B0"/>
                </a:solidFill>
                <a:latin typeface="Arial Black"/>
                <a:cs typeface="Arial Black"/>
              </a:rPr>
              <a:t>Key</a:t>
            </a:r>
            <a:r>
              <a:rPr lang="en-US" sz="1600" spc="-11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10" dirty="0">
                <a:solidFill>
                  <a:srgbClr val="2C88B0"/>
                </a:solidFill>
                <a:latin typeface="Arial Black"/>
                <a:cs typeface="Arial Black"/>
              </a:rPr>
              <a:t>Findings</a:t>
            </a:r>
            <a:endParaRPr lang="en-US" sz="16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lang="en-US" sz="2000" spc="-90" dirty="0">
                <a:solidFill>
                  <a:srgbClr val="063D5E"/>
                </a:solidFill>
                <a:latin typeface="Arial Black"/>
                <a:cs typeface="Arial Black"/>
              </a:rPr>
              <a:t>Overall,</a:t>
            </a:r>
            <a:r>
              <a:rPr lang="en-US" sz="2000" spc="-9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80" dirty="0">
                <a:solidFill>
                  <a:srgbClr val="063D5E"/>
                </a:solidFill>
                <a:latin typeface="Arial Black"/>
                <a:cs typeface="Arial Black"/>
              </a:rPr>
              <a:t>reporting</a:t>
            </a:r>
            <a:r>
              <a:rPr lang="en-US" sz="2000" spc="-9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25" dirty="0">
                <a:solidFill>
                  <a:srgbClr val="063D5E"/>
                </a:solidFill>
                <a:latin typeface="Arial Black"/>
                <a:cs typeface="Arial Black"/>
              </a:rPr>
              <a:t>to </a:t>
            </a:r>
            <a:r>
              <a:rPr lang="en-US" sz="2000" spc="-145" dirty="0">
                <a:solidFill>
                  <a:srgbClr val="063D5E"/>
                </a:solidFill>
                <a:latin typeface="Arial Black"/>
                <a:cs typeface="Arial Black"/>
              </a:rPr>
              <a:t>campus</a:t>
            </a:r>
            <a:r>
              <a:rPr lang="en-US" sz="2000" spc="-12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14" dirty="0">
                <a:solidFill>
                  <a:srgbClr val="063D5E"/>
                </a:solidFill>
                <a:latin typeface="Arial Black"/>
                <a:cs typeface="Arial Black"/>
              </a:rPr>
              <a:t>officials</a:t>
            </a:r>
            <a:r>
              <a:rPr lang="en-US" sz="2000" spc="-12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95" dirty="0">
                <a:solidFill>
                  <a:srgbClr val="063D5E"/>
                </a:solidFill>
                <a:latin typeface="Arial Black"/>
                <a:cs typeface="Arial Black"/>
              </a:rPr>
              <a:t>was</a:t>
            </a:r>
            <a:r>
              <a:rPr lang="en-US" sz="2000" spc="-12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80" dirty="0">
                <a:solidFill>
                  <a:srgbClr val="063D5E"/>
                </a:solidFill>
                <a:latin typeface="Arial Black"/>
                <a:cs typeface="Arial Black"/>
              </a:rPr>
              <a:t>low.</a:t>
            </a:r>
            <a:endParaRPr lang="en-US"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Common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reasons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students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063D5E"/>
                </a:solidFill>
                <a:latin typeface="Lucida Sans"/>
                <a:cs typeface="Lucida Sans"/>
              </a:rPr>
              <a:t>did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report: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Did not think it was serious enough Worried it would not be "/>
          <p:cNvSpPr txBox="1"/>
          <p:nvPr/>
        </p:nvSpPr>
        <p:spPr>
          <a:xfrm>
            <a:off x="627126" y="3267709"/>
            <a:ext cx="3138805" cy="10541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60"/>
              </a:spcBef>
              <a:buChar char="•"/>
              <a:tabLst>
                <a:tab pos="240665" algn="l"/>
              </a:tabLst>
            </a:pPr>
            <a:r>
              <a:rPr lang="en-US" sz="1200" spc="-40" dirty="0">
                <a:solidFill>
                  <a:srgbClr val="063D5E"/>
                </a:solidFill>
                <a:latin typeface="Lucida Sans"/>
                <a:cs typeface="Lucida Sans"/>
              </a:rPr>
              <a:t>Did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063D5E"/>
                </a:solidFill>
                <a:latin typeface="Lucida Sans"/>
                <a:cs typeface="Lucida Sans"/>
              </a:rPr>
              <a:t>think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063D5E"/>
                </a:solidFill>
                <a:latin typeface="Lucida Sans"/>
                <a:cs typeface="Lucida Sans"/>
              </a:rPr>
              <a:t>it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was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063D5E"/>
                </a:solidFill>
                <a:latin typeface="Lucida Sans"/>
                <a:cs typeface="Lucida Sans"/>
              </a:rPr>
              <a:t>serious</a:t>
            </a:r>
            <a:r>
              <a:rPr lang="en-US" sz="1200" spc="-5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enough</a:t>
            </a:r>
            <a:endParaRPr lang="en-US" sz="1200">
              <a:latin typeface="Lucida Sans"/>
              <a:cs typeface="Lucida Sans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Char char="•"/>
              <a:tabLst>
                <a:tab pos="240665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Worried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063D5E"/>
                </a:solidFill>
                <a:latin typeface="Lucida Sans"/>
                <a:cs typeface="Lucida Sans"/>
              </a:rPr>
              <a:t>it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would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be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063D5E"/>
                </a:solidFill>
                <a:latin typeface="Lucida Sans"/>
                <a:cs typeface="Lucida Sans"/>
              </a:rPr>
              <a:t>taken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seriously</a:t>
            </a:r>
            <a:endParaRPr lang="en-US" sz="1200">
              <a:latin typeface="Lucida Sans"/>
              <a:cs typeface="Lucida Sans"/>
            </a:endParaRPr>
          </a:p>
          <a:p>
            <a:pPr marL="240665" marR="5080" indent="-228600">
              <a:lnSpc>
                <a:spcPct val="125000"/>
              </a:lnSpc>
              <a:spcBef>
                <a:spcPts val="300"/>
              </a:spcBef>
              <a:buChar char="•"/>
              <a:tabLst>
                <a:tab pos="240665" algn="l"/>
              </a:tabLst>
            </a:pPr>
            <a:r>
              <a:rPr lang="en-US" sz="1200" dirty="0">
                <a:solidFill>
                  <a:srgbClr val="063D5E"/>
                </a:solidFill>
                <a:latin typeface="Lucida Sans"/>
                <a:cs typeface="Lucida Sans"/>
              </a:rPr>
              <a:t>Worried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they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would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not</a:t>
            </a:r>
            <a:r>
              <a:rPr lang="en-US" sz="1200" spc="-70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063D5E"/>
                </a:solidFill>
                <a:latin typeface="Lucida Sans"/>
                <a:cs typeface="Lucida Sans"/>
              </a:rPr>
              <a:t>get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the</a:t>
            </a:r>
            <a:r>
              <a:rPr lang="en-US" sz="1200" spc="-6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outcome </a:t>
            </a:r>
            <a:r>
              <a:rPr lang="en-US" sz="1200" spc="-20" dirty="0">
                <a:solidFill>
                  <a:srgbClr val="063D5E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063D5E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063D5E"/>
                </a:solidFill>
                <a:latin typeface="Lucida Sans"/>
                <a:cs typeface="Lucida Sans"/>
              </a:rPr>
              <a:t>wanted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Text: pg. 26 &amp; 29"/>
          <p:cNvSpPr txBox="1"/>
          <p:nvPr/>
        </p:nvSpPr>
        <p:spPr>
          <a:xfrm>
            <a:off x="569976" y="4570729"/>
            <a:ext cx="821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u="sng" spc="-6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pg. </a:t>
            </a:r>
            <a:r>
              <a:rPr lang="en-US" sz="1200" u="sng" spc="-9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26</a:t>
            </a:r>
            <a:r>
              <a:rPr lang="en-US" sz="1200" u="none" spc="-50" dirty="0">
                <a:solidFill>
                  <a:srgbClr val="2C88B0"/>
                </a:solidFill>
                <a:latin typeface="Lucida Sans"/>
                <a:cs typeface="Lucida Sans"/>
              </a:rPr>
              <a:t> </a:t>
            </a:r>
            <a:r>
              <a:rPr lang="en-US" sz="1200" u="none" dirty="0">
                <a:solidFill>
                  <a:srgbClr val="2C88B0"/>
                </a:solidFill>
                <a:latin typeface="Lucida Sans"/>
                <a:cs typeface="Lucida Sans"/>
              </a:rPr>
              <a:t>&amp;</a:t>
            </a:r>
            <a:r>
              <a:rPr lang="en-US" sz="1200" u="sng" spc="-1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 </a:t>
            </a:r>
            <a:r>
              <a:rPr lang="en-US" sz="1200" u="sng" spc="-5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3" action="ppaction://hlinksldjump"/>
              </a:rPr>
              <a:t>29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8" name="Text: Recommendations Regularly train response staff on trauma- in"/>
          <p:cNvSpPr txBox="1"/>
          <p:nvPr/>
        </p:nvSpPr>
        <p:spPr>
          <a:xfrm>
            <a:off x="5152009" y="2036571"/>
            <a:ext cx="4010025" cy="2422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lang="en-US" sz="1600" spc="-25" dirty="0">
                <a:solidFill>
                  <a:srgbClr val="2C88B0"/>
                </a:solidFill>
                <a:latin typeface="Arial Black"/>
                <a:cs typeface="Arial Black"/>
              </a:rPr>
              <a:t>Recommendations</a:t>
            </a:r>
            <a:endParaRPr lang="en-US" sz="1600">
              <a:latin typeface="Arial Black"/>
              <a:cs typeface="Arial Black"/>
            </a:endParaRPr>
          </a:p>
          <a:p>
            <a:pPr marL="239395" marR="185420" indent="-226695">
              <a:lnSpc>
                <a:spcPct val="120800"/>
              </a:lnSpc>
              <a:spcBef>
                <a:spcPts val="635"/>
              </a:spcBef>
              <a:buAutoNum type="arabicPeriod"/>
              <a:tabLst>
                <a:tab pos="241300" algn="l"/>
              </a:tabLst>
            </a:pP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Regularly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train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response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staff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trauma-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informed 	care</a:t>
            </a:r>
            <a:r>
              <a:rPr lang="en-US" sz="1200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8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interventions.</a:t>
            </a:r>
            <a:endParaRPr lang="en-US" sz="1200">
              <a:latin typeface="Lucida Sans"/>
              <a:cs typeface="Lucida Sans"/>
            </a:endParaRPr>
          </a:p>
          <a:p>
            <a:pPr marL="239395" marR="28257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Address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systemic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barriers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reporting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law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enforcement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work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establish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partnership 	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police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address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violence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harassment.</a:t>
            </a:r>
            <a:endParaRPr lang="en-US" sz="1200">
              <a:latin typeface="Lucida Sans"/>
              <a:cs typeface="Lucida Sans"/>
            </a:endParaRPr>
          </a:p>
          <a:p>
            <a:pPr marL="239395" marR="5080" indent="-226695" algn="just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Create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uniform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system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explaining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reporting 	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process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way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75" dirty="0">
                <a:solidFill>
                  <a:srgbClr val="242424"/>
                </a:solidFill>
                <a:latin typeface="Lucida Sans"/>
                <a:cs typeface="Lucida Sans"/>
              </a:rPr>
              <a:t>is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 trauma-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informed 	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excludes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jargon.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5221" y="3623690"/>
            <a:ext cx="106045" cy="245745"/>
          </a:xfrm>
          <a:custGeom>
            <a:avLst/>
            <a:gdLst/>
            <a:ahLst/>
            <a:cxnLst/>
            <a:rect l="l" t="t" r="r" b="b"/>
            <a:pathLst>
              <a:path w="106045" h="245745">
                <a:moveTo>
                  <a:pt x="106044" y="122809"/>
                </a:moveTo>
                <a:lnTo>
                  <a:pt x="0" y="0"/>
                </a:lnTo>
                <a:lnTo>
                  <a:pt x="0" y="245745"/>
                </a:lnTo>
                <a:lnTo>
                  <a:pt x="106044" y="12280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11" name="Text: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39</a:t>
            </a:fld>
            <a:endParaRPr lang="en-US"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: SURVEY OVERVIEW | Study Measures"/>
          <p:cNvSpPr txBox="1"/>
          <p:nvPr/>
        </p:nvSpPr>
        <p:spPr>
          <a:xfrm>
            <a:off x="640206" y="568325"/>
            <a:ext cx="31813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Measures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2" name="Slide title: Study Measures" descr="$PPTXTitle"/>
          <p:cNvSpPr txBox="1">
            <a:spLocks noGrp="1"/>
          </p:cNvSpPr>
          <p:nvPr>
            <p:ph type="title"/>
          </p:nvPr>
        </p:nvSpPr>
        <p:spPr>
          <a:xfrm>
            <a:off x="669036" y="1164082"/>
            <a:ext cx="28486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155" dirty="0"/>
              <a:t>Study</a:t>
            </a:r>
            <a:r>
              <a:rPr lang="en-US" sz="2800" spc="-210" dirty="0"/>
              <a:t> </a:t>
            </a:r>
            <a:r>
              <a:rPr lang="en-US" sz="2800" spc="-150" dirty="0"/>
              <a:t>Measures</a:t>
            </a:r>
            <a:endParaRPr lang="en-US" sz="2800"/>
          </a:p>
        </p:txBody>
      </p:sp>
      <p:sp>
        <p:nvSpPr>
          <p:cNvPr id="4" name="Text: Demographics In addition to the demographic data provided by"/>
          <p:cNvSpPr txBox="1"/>
          <p:nvPr/>
        </p:nvSpPr>
        <p:spPr>
          <a:xfrm>
            <a:off x="669162" y="1829054"/>
            <a:ext cx="4042410" cy="397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Demographics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695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addition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demographic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data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by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College,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included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questions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pertaining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student’s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self-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identification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first-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generation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student,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military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veteran,</a:t>
            </a:r>
            <a:r>
              <a:rPr lang="en-US" sz="1200" spc="5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housing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status,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parental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status,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when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applicable.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also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identify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sex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assigned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birth,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gender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identity,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orientation, and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disability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status.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z="1400" spc="-114" dirty="0">
                <a:solidFill>
                  <a:srgbClr val="2C88B0"/>
                </a:solidFill>
                <a:latin typeface="Arial Black"/>
                <a:cs typeface="Arial Black"/>
              </a:rPr>
              <a:t>Knowledge</a:t>
            </a:r>
            <a:r>
              <a:rPr lang="en-US" sz="1400" spc="-7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60" dirty="0">
                <a:solidFill>
                  <a:srgbClr val="2C88B0"/>
                </a:solidFill>
                <a:latin typeface="Arial Black"/>
                <a:cs typeface="Arial Black"/>
              </a:rPr>
              <a:t>and</a:t>
            </a:r>
            <a:r>
              <a:rPr lang="en-US" sz="14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105" dirty="0">
                <a:solidFill>
                  <a:srgbClr val="2C88B0"/>
                </a:solidFill>
                <a:latin typeface="Arial Black"/>
                <a:cs typeface="Arial Black"/>
              </a:rPr>
              <a:t>campus</a:t>
            </a:r>
            <a:r>
              <a:rPr lang="en-US" sz="14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culture</a:t>
            </a:r>
            <a:endParaRPr lang="en-US" sz="1400">
              <a:latin typeface="Arial Black"/>
              <a:cs typeface="Arial Black"/>
            </a:endParaRPr>
          </a:p>
          <a:p>
            <a:pPr marL="12700" marR="118745">
              <a:lnSpc>
                <a:spcPct val="120800"/>
              </a:lnSpc>
              <a:spcBef>
                <a:spcPts val="700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knowledge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key campus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policies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relevant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 misconduct.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also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perceptions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campus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culture,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 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College’s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efforts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prevent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respond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misconduct,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bystander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intervention.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5" name="Text: Sexual Misconduct The survey asked participants about their "/>
          <p:cNvSpPr txBox="1"/>
          <p:nvPr/>
        </p:nvSpPr>
        <p:spPr>
          <a:xfrm>
            <a:off x="5370703" y="1829054"/>
            <a:ext cx="3943985" cy="4936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14" dirty="0">
                <a:solidFill>
                  <a:srgbClr val="2C88B0"/>
                </a:solidFill>
                <a:latin typeface="Arial Black"/>
                <a:cs typeface="Arial Black"/>
              </a:rPr>
              <a:t>Sexual</a:t>
            </a:r>
            <a:r>
              <a:rPr lang="en-US" sz="14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Misconduct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20800"/>
              </a:lnSpc>
              <a:spcBef>
                <a:spcPts val="695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participants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experiences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misconduct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since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have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been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at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Community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College,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including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sexual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harassment,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sexual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assault,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rape,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intimate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partner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violence,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stalking.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 marR="33020">
              <a:lnSpc>
                <a:spcPct val="120800"/>
              </a:lnSpc>
              <a:spcBef>
                <a:spcPts val="5"/>
              </a:spcBef>
            </a:pP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survey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included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follow-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up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questions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those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indicated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experiencing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misconduct.</a:t>
            </a:r>
            <a:r>
              <a:rPr lang="en-US" sz="1200" spc="-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These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questions asked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academic,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professional,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mental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health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impacts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experience,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their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relationship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perpetrator,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location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the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incident,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whether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reported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incident,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reasons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why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did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report,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experiences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during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reporting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process.</a:t>
            </a:r>
            <a:endParaRPr lang="en-US" sz="12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1400" spc="-120" dirty="0">
                <a:solidFill>
                  <a:srgbClr val="2C88B0"/>
                </a:solidFill>
                <a:latin typeface="Arial Black"/>
                <a:cs typeface="Arial Black"/>
              </a:rPr>
              <a:t>School</a:t>
            </a:r>
            <a:r>
              <a:rPr lang="en-US" sz="1400" spc="-8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35" dirty="0">
                <a:solidFill>
                  <a:srgbClr val="2C88B0"/>
                </a:solidFill>
                <a:latin typeface="Arial Black"/>
                <a:cs typeface="Arial Black"/>
              </a:rPr>
              <a:t>connectedness</a:t>
            </a:r>
            <a:endParaRPr lang="en-US" sz="1400">
              <a:latin typeface="Arial Black"/>
              <a:cs typeface="Arial Black"/>
            </a:endParaRPr>
          </a:p>
          <a:p>
            <a:pPr marL="12700" marR="199390">
              <a:lnSpc>
                <a:spcPct val="120800"/>
              </a:lnSpc>
              <a:spcBef>
                <a:spcPts val="695"/>
              </a:spcBef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Students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were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asked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reflect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on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their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experiences at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Berkshire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Community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College</a:t>
            </a:r>
            <a:r>
              <a:rPr lang="en-US" sz="1200" spc="-7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identify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their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feelings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perceptions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belonging,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equity,</a:t>
            </a:r>
            <a:endParaRPr lang="en-US" sz="12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well-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being.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8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4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27"/>
            <a:ext cx="10058400" cy="7772400"/>
            <a:chOff x="0" y="127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0" y="127"/>
              <a:ext cx="4435475" cy="7493000"/>
            </a:xfrm>
            <a:custGeom>
              <a:avLst/>
              <a:gdLst/>
              <a:ahLst/>
              <a:cxnLst/>
              <a:rect l="l" t="t" r="r" b="b"/>
              <a:pathLst>
                <a:path w="4435475" h="7493000">
                  <a:moveTo>
                    <a:pt x="4435347" y="0"/>
                  </a:moveTo>
                  <a:lnTo>
                    <a:pt x="0" y="0"/>
                  </a:lnTo>
                  <a:lnTo>
                    <a:pt x="0" y="7492745"/>
                  </a:lnTo>
                  <a:lnTo>
                    <a:pt x="4435347" y="7492745"/>
                  </a:lnTo>
                  <a:lnTo>
                    <a:pt x="4435347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Key Findings Students who experienced sexual misconduct repo"/>
          <p:cNvSpPr txBox="1"/>
          <p:nvPr/>
        </p:nvSpPr>
        <p:spPr>
          <a:xfrm>
            <a:off x="569976" y="1960777"/>
            <a:ext cx="2752090" cy="228536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US" sz="1600" spc="-165" dirty="0">
                <a:solidFill>
                  <a:srgbClr val="2C88B0"/>
                </a:solidFill>
                <a:latin typeface="Arial Black"/>
                <a:cs typeface="Arial Black"/>
              </a:rPr>
              <a:t>Key</a:t>
            </a:r>
            <a:r>
              <a:rPr lang="en-US" sz="1600" spc="-110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600" spc="-10" dirty="0">
                <a:solidFill>
                  <a:srgbClr val="2C88B0"/>
                </a:solidFill>
                <a:latin typeface="Arial Black"/>
                <a:cs typeface="Arial Black"/>
              </a:rPr>
              <a:t>Findings</a:t>
            </a:r>
            <a:endParaRPr lang="en-US" sz="16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</a:pPr>
            <a:r>
              <a:rPr lang="en-US" sz="2000" spc="-125" dirty="0">
                <a:solidFill>
                  <a:srgbClr val="063D5E"/>
                </a:solidFill>
                <a:latin typeface="Arial Black"/>
                <a:cs typeface="Arial Black"/>
              </a:rPr>
              <a:t>Students</a:t>
            </a:r>
            <a:r>
              <a:rPr lang="en-US" sz="2000" spc="-114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25" dirty="0">
                <a:solidFill>
                  <a:srgbClr val="063D5E"/>
                </a:solidFill>
                <a:latin typeface="Arial Black"/>
                <a:cs typeface="Arial Black"/>
              </a:rPr>
              <a:t>who 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experienced</a:t>
            </a:r>
            <a:r>
              <a:rPr lang="en-US" sz="2000" spc="-6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0" dirty="0">
                <a:solidFill>
                  <a:srgbClr val="063D5E"/>
                </a:solidFill>
                <a:latin typeface="Arial Black"/>
                <a:cs typeface="Arial Black"/>
              </a:rPr>
              <a:t>sexual 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misconduct</a:t>
            </a:r>
            <a:r>
              <a:rPr lang="en-US" sz="2000" spc="-7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0" dirty="0">
                <a:solidFill>
                  <a:srgbClr val="063D5E"/>
                </a:solidFill>
                <a:latin typeface="Arial Black"/>
                <a:cs typeface="Arial Black"/>
              </a:rPr>
              <a:t>reported </a:t>
            </a:r>
            <a:r>
              <a:rPr lang="en-US" sz="2000" spc="-160" dirty="0">
                <a:solidFill>
                  <a:srgbClr val="063D5E"/>
                </a:solidFill>
                <a:latin typeface="Arial Black"/>
                <a:cs typeface="Arial Black"/>
              </a:rPr>
              <a:t>academic</a:t>
            </a:r>
            <a:r>
              <a:rPr lang="en-US" sz="2000" spc="-135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85" dirty="0">
                <a:solidFill>
                  <a:srgbClr val="063D5E"/>
                </a:solidFill>
                <a:latin typeface="Arial Black"/>
                <a:cs typeface="Arial Black"/>
              </a:rPr>
              <a:t>and</a:t>
            </a:r>
            <a:r>
              <a:rPr lang="en-US" sz="2000" spc="-130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65" dirty="0">
                <a:solidFill>
                  <a:srgbClr val="063D5E"/>
                </a:solidFill>
                <a:latin typeface="Arial Black"/>
                <a:cs typeface="Arial Black"/>
              </a:rPr>
              <a:t>mental </a:t>
            </a:r>
            <a:r>
              <a:rPr lang="en-US" sz="2000" spc="-80" dirty="0">
                <a:solidFill>
                  <a:srgbClr val="063D5E"/>
                </a:solidFill>
                <a:latin typeface="Arial Black"/>
                <a:cs typeface="Arial Black"/>
              </a:rPr>
              <a:t>health</a:t>
            </a:r>
            <a:r>
              <a:rPr lang="en-US" sz="2000" spc="-114" dirty="0">
                <a:solidFill>
                  <a:srgbClr val="063D5E"/>
                </a:solidFill>
                <a:latin typeface="Arial Black"/>
                <a:cs typeface="Arial Black"/>
              </a:rPr>
              <a:t> </a:t>
            </a:r>
            <a:r>
              <a:rPr lang="en-US" sz="2000" spc="-10" dirty="0">
                <a:solidFill>
                  <a:srgbClr val="063D5E"/>
                </a:solidFill>
                <a:latin typeface="Arial Black"/>
                <a:cs typeface="Arial Black"/>
              </a:rPr>
              <a:t>impacts.</a:t>
            </a:r>
            <a:endParaRPr lang="en-US"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lang="en-US" sz="1200" u="sng" spc="-60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pg.</a:t>
            </a:r>
            <a:r>
              <a:rPr lang="en-US" sz="1200" u="sng" spc="-4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</a:rPr>
              <a:t> </a:t>
            </a:r>
            <a:r>
              <a:rPr lang="en-US" sz="1200" u="sng" spc="-6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31-</a:t>
            </a:r>
            <a:r>
              <a:rPr lang="en-US" sz="1200" u="sng" spc="-25" dirty="0">
                <a:solidFill>
                  <a:srgbClr val="2C88B0"/>
                </a:solidFill>
                <a:uFill>
                  <a:solidFill>
                    <a:srgbClr val="2C88B0"/>
                  </a:solidFill>
                </a:uFill>
                <a:latin typeface="Lucida Sans"/>
                <a:cs typeface="Lucida Sans"/>
                <a:hlinkClick r:id="rId2" action="ppaction://hlinksldjump"/>
              </a:rPr>
              <a:t>32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6" name="Text: Recommendations Educate faculty about the role mental health"/>
          <p:cNvSpPr txBox="1"/>
          <p:nvPr/>
        </p:nvSpPr>
        <p:spPr>
          <a:xfrm>
            <a:off x="5152009" y="2036571"/>
            <a:ext cx="4032250" cy="3306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lang="en-US" sz="1600" spc="-25" dirty="0">
                <a:solidFill>
                  <a:srgbClr val="2C88B0"/>
                </a:solidFill>
                <a:latin typeface="Arial Black"/>
                <a:cs typeface="Arial Black"/>
              </a:rPr>
              <a:t>Recommendations</a:t>
            </a:r>
            <a:endParaRPr lang="en-US" sz="1600">
              <a:latin typeface="Arial Black"/>
              <a:cs typeface="Arial Black"/>
            </a:endParaRPr>
          </a:p>
          <a:p>
            <a:pPr marL="239395" marR="5080" indent="-226695" algn="just">
              <a:lnSpc>
                <a:spcPct val="120800"/>
              </a:lnSpc>
              <a:spcBef>
                <a:spcPts val="635"/>
              </a:spcBef>
              <a:buAutoNum type="arabicPeriod"/>
              <a:tabLst>
                <a:tab pos="2413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Educate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faculty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about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role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mental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health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can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play 	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in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academic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performance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support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resources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available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students.</a:t>
            </a:r>
            <a:endParaRPr lang="en-US" sz="1200">
              <a:latin typeface="Lucida Sans"/>
              <a:cs typeface="Lucida Sans"/>
            </a:endParaRPr>
          </a:p>
          <a:p>
            <a:pPr marL="239395" marR="16065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Evaluate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whether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counseling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services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have 	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capacity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handle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students'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needs.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Consider 	</a:t>
            </a:r>
            <a:r>
              <a:rPr lang="en-US" sz="1200" spc="-40" dirty="0">
                <a:solidFill>
                  <a:srgbClr val="242424"/>
                </a:solidFill>
                <a:latin typeface="Lucida Sans"/>
                <a:cs typeface="Lucida Sans"/>
              </a:rPr>
              <a:t>expanding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partnerships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community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mental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health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services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support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students.</a:t>
            </a:r>
            <a:endParaRPr lang="en-US" sz="1200">
              <a:latin typeface="Lucida Sans"/>
              <a:cs typeface="Lucida Sans"/>
            </a:endParaRPr>
          </a:p>
          <a:p>
            <a:pPr marL="239395" marR="9525" indent="-226695">
              <a:lnSpc>
                <a:spcPct val="120800"/>
              </a:lnSpc>
              <a:spcBef>
                <a:spcPts val="1200"/>
              </a:spcBef>
              <a:buAutoNum type="arabicPeriod"/>
              <a:tabLst>
                <a:tab pos="241300" algn="l"/>
              </a:tabLst>
            </a:pP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Ensure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professors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staff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able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6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identify 	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signs</a:t>
            </a:r>
            <a:r>
              <a:rPr lang="en-US" sz="12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mental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health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concerns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within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the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classroom 	and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dirty="0">
                <a:solidFill>
                  <a:srgbClr val="242424"/>
                </a:solidFill>
                <a:latin typeface="Lucida Sans"/>
                <a:cs typeface="Lucida Sans"/>
              </a:rPr>
              <a:t>are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equipped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with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skills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provide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support</a:t>
            </a:r>
            <a:r>
              <a:rPr lang="en-US" sz="12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and 	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referrals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45" dirty="0">
                <a:solidFill>
                  <a:srgbClr val="242424"/>
                </a:solidFill>
                <a:latin typeface="Lucida Sans"/>
                <a:cs typeface="Lucida Sans"/>
              </a:rPr>
              <a:t>including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options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20" dirty="0">
                <a:solidFill>
                  <a:srgbClr val="242424"/>
                </a:solidFill>
                <a:latin typeface="Lucida Sans"/>
                <a:cs typeface="Lucida Sans"/>
              </a:rPr>
              <a:t>for</a:t>
            </a:r>
            <a:r>
              <a:rPr lang="en-US" sz="12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off-</a:t>
            </a:r>
            <a:r>
              <a:rPr lang="en-US" sz="1200" spc="-25" dirty="0">
                <a:solidFill>
                  <a:srgbClr val="242424"/>
                </a:solidFill>
                <a:latin typeface="Lucida Sans"/>
                <a:cs typeface="Lucida Sans"/>
              </a:rPr>
              <a:t>campus</a:t>
            </a:r>
            <a:r>
              <a:rPr lang="en-US" sz="12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resources 	and</a:t>
            </a:r>
            <a:r>
              <a:rPr lang="en-US" sz="1200" spc="-8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200" spc="-10" dirty="0">
                <a:solidFill>
                  <a:srgbClr val="242424"/>
                </a:solidFill>
                <a:latin typeface="Lucida Sans"/>
                <a:cs typeface="Lucida Sans"/>
              </a:rPr>
              <a:t>services.</a:t>
            </a:r>
            <a:endParaRPr lang="en-US" sz="1200">
              <a:latin typeface="Lucida Sans"/>
              <a:cs typeface="Lucida Sans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5221" y="3623690"/>
            <a:ext cx="106045" cy="245745"/>
          </a:xfrm>
          <a:custGeom>
            <a:avLst/>
            <a:gdLst/>
            <a:ahLst/>
            <a:cxnLst/>
            <a:rect l="l" t="t" r="r" b="b"/>
            <a:pathLst>
              <a:path w="106045" h="245745">
                <a:moveTo>
                  <a:pt x="106044" y="122809"/>
                </a:moveTo>
                <a:lnTo>
                  <a:pt x="0" y="0"/>
                </a:lnTo>
                <a:lnTo>
                  <a:pt x="0" y="245745"/>
                </a:lnTo>
                <a:lnTo>
                  <a:pt x="106044" y="122809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9" name="Text: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pc="-25" dirty="0"/>
              <a:t>40</a:t>
            </a:fld>
            <a:endParaRPr lang="en-US"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5296" y="0"/>
              <a:ext cx="4253103" cy="75119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Text: SURVEY OVERVIEW | Study Methods"/>
          <p:cNvSpPr txBox="1"/>
          <p:nvPr/>
        </p:nvSpPr>
        <p:spPr>
          <a:xfrm>
            <a:off x="640206" y="415925"/>
            <a:ext cx="31045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Methods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5" name="Slide title: Data Analysis Methods" descr="$PPTXTitle"/>
          <p:cNvSpPr txBox="1">
            <a:spLocks noGrp="1"/>
          </p:cNvSpPr>
          <p:nvPr>
            <p:ph type="title"/>
          </p:nvPr>
        </p:nvSpPr>
        <p:spPr>
          <a:xfrm>
            <a:off x="621156" y="897382"/>
            <a:ext cx="40798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130" dirty="0"/>
              <a:t>Data</a:t>
            </a:r>
            <a:r>
              <a:rPr lang="en-US" sz="2800" spc="-190" dirty="0"/>
              <a:t> </a:t>
            </a:r>
            <a:r>
              <a:rPr lang="en-US" sz="2800" spc="-185" dirty="0"/>
              <a:t>Analysis</a:t>
            </a:r>
            <a:r>
              <a:rPr lang="en-US" sz="2800" spc="-190" dirty="0"/>
              <a:t> </a:t>
            </a:r>
            <a:r>
              <a:rPr lang="en-US" sz="2800" spc="-95" dirty="0"/>
              <a:t>Methods</a:t>
            </a:r>
            <a:endParaRPr lang="en-US" sz="2800"/>
          </a:p>
        </p:txBody>
      </p:sp>
      <p:sp>
        <p:nvSpPr>
          <p:cNvPr id="7" name="Text: To be considered valid, a respondent had to have answered a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>
              <a:lnSpc>
                <a:spcPct val="119300"/>
              </a:lnSpc>
              <a:spcBef>
                <a:spcPts val="95"/>
              </a:spcBef>
            </a:pPr>
            <a:r>
              <a:rPr lang="en-US" spc="-50" dirty="0"/>
              <a:t>To </a:t>
            </a:r>
            <a:r>
              <a:rPr lang="en-US" dirty="0"/>
              <a:t>be</a:t>
            </a:r>
            <a:r>
              <a:rPr lang="en-US" spc="-50" dirty="0"/>
              <a:t> </a:t>
            </a:r>
            <a:r>
              <a:rPr lang="en-US" spc="-10" dirty="0"/>
              <a:t>considered</a:t>
            </a:r>
            <a:r>
              <a:rPr lang="en-US" spc="-50" dirty="0"/>
              <a:t> </a:t>
            </a:r>
            <a:r>
              <a:rPr lang="en-US" spc="-25" dirty="0"/>
              <a:t>valid,</a:t>
            </a:r>
            <a:r>
              <a:rPr lang="en-US" spc="-50" dirty="0"/>
              <a:t> </a:t>
            </a:r>
            <a:r>
              <a:rPr lang="en-US" dirty="0"/>
              <a:t>a</a:t>
            </a:r>
            <a:r>
              <a:rPr lang="en-US" spc="-50" dirty="0"/>
              <a:t> </a:t>
            </a:r>
            <a:r>
              <a:rPr lang="en-US" dirty="0"/>
              <a:t>respondent</a:t>
            </a:r>
            <a:r>
              <a:rPr lang="en-US" spc="-45" dirty="0"/>
              <a:t> </a:t>
            </a:r>
            <a:r>
              <a:rPr lang="en-US" dirty="0"/>
              <a:t>had</a:t>
            </a:r>
            <a:r>
              <a:rPr lang="en-US" spc="-50" dirty="0"/>
              <a:t> </a:t>
            </a:r>
            <a:r>
              <a:rPr lang="en-US" dirty="0"/>
              <a:t>to</a:t>
            </a:r>
            <a:r>
              <a:rPr lang="en-US" spc="-50" dirty="0"/>
              <a:t> </a:t>
            </a:r>
            <a:r>
              <a:rPr lang="en-US" dirty="0"/>
              <a:t>have</a:t>
            </a:r>
            <a:r>
              <a:rPr lang="en-US" spc="-50" dirty="0"/>
              <a:t> </a:t>
            </a:r>
            <a:r>
              <a:rPr lang="en-US" dirty="0"/>
              <a:t>answered</a:t>
            </a:r>
            <a:r>
              <a:rPr lang="en-US" spc="-50" dirty="0"/>
              <a:t> </a:t>
            </a:r>
            <a:r>
              <a:rPr lang="en-US" dirty="0"/>
              <a:t>at</a:t>
            </a:r>
            <a:r>
              <a:rPr lang="en-US" spc="-50" dirty="0"/>
              <a:t> </a:t>
            </a:r>
            <a:r>
              <a:rPr lang="en-US" spc="-10" dirty="0"/>
              <a:t>least </a:t>
            </a:r>
            <a:r>
              <a:rPr lang="en-US" dirty="0"/>
              <a:t>one</a:t>
            </a:r>
            <a:r>
              <a:rPr lang="en-US" spc="-50" dirty="0"/>
              <a:t> </a:t>
            </a:r>
            <a:r>
              <a:rPr lang="en-US" spc="-10" dirty="0"/>
              <a:t>question</a:t>
            </a:r>
            <a:r>
              <a:rPr lang="en-US" spc="-45" dirty="0"/>
              <a:t> </a:t>
            </a:r>
            <a:r>
              <a:rPr lang="en-US" dirty="0"/>
              <a:t>beyond</a:t>
            </a:r>
            <a:r>
              <a:rPr lang="en-US" spc="-45" dirty="0"/>
              <a:t> </a:t>
            </a:r>
            <a:r>
              <a:rPr lang="en-US" dirty="0"/>
              <a:t>the</a:t>
            </a:r>
            <a:r>
              <a:rPr lang="en-US" spc="-45" dirty="0"/>
              <a:t> </a:t>
            </a:r>
            <a:r>
              <a:rPr lang="en-US" spc="-10" dirty="0"/>
              <a:t>demographic</a:t>
            </a:r>
            <a:r>
              <a:rPr lang="en-US" spc="-50" dirty="0"/>
              <a:t> </a:t>
            </a:r>
            <a:r>
              <a:rPr lang="en-US" spc="-20" dirty="0"/>
              <a:t>section.</a:t>
            </a:r>
            <a:r>
              <a:rPr lang="en-US" spc="-45" dirty="0"/>
              <a:t> </a:t>
            </a:r>
            <a:r>
              <a:rPr lang="en-US" spc="-50" dirty="0"/>
              <a:t>To</a:t>
            </a:r>
            <a:r>
              <a:rPr lang="en-US" spc="-45" dirty="0"/>
              <a:t> </a:t>
            </a:r>
            <a:r>
              <a:rPr lang="en-US" spc="-10" dirty="0"/>
              <a:t>preserve participant</a:t>
            </a:r>
            <a:r>
              <a:rPr lang="en-US" spc="-55" dirty="0"/>
              <a:t> </a:t>
            </a:r>
            <a:r>
              <a:rPr lang="en-US" spc="-20" dirty="0"/>
              <a:t>confidentiality,</a:t>
            </a:r>
            <a:r>
              <a:rPr lang="en-US" spc="-50" dirty="0"/>
              <a:t> </a:t>
            </a:r>
            <a:r>
              <a:rPr lang="en-US" dirty="0"/>
              <a:t>any</a:t>
            </a:r>
            <a:r>
              <a:rPr lang="en-US" spc="-50" dirty="0"/>
              <a:t> </a:t>
            </a:r>
            <a:r>
              <a:rPr lang="en-US" spc="-25" dirty="0"/>
              <a:t>findings</a:t>
            </a:r>
            <a:r>
              <a:rPr lang="en-US" spc="-55" dirty="0"/>
              <a:t> </a:t>
            </a:r>
            <a:r>
              <a:rPr lang="en-US" spc="-10" dirty="0"/>
              <a:t>with</a:t>
            </a:r>
            <a:r>
              <a:rPr lang="en-US" spc="-50" dirty="0"/>
              <a:t> </a:t>
            </a:r>
            <a:r>
              <a:rPr lang="en-US" dirty="0"/>
              <a:t>a</a:t>
            </a:r>
            <a:r>
              <a:rPr lang="en-US" spc="-50" dirty="0"/>
              <a:t> </a:t>
            </a:r>
            <a:r>
              <a:rPr lang="en-US" dirty="0"/>
              <a:t>low</a:t>
            </a:r>
            <a:r>
              <a:rPr lang="en-US" spc="-55" dirty="0"/>
              <a:t> </a:t>
            </a:r>
            <a:r>
              <a:rPr lang="en-US" dirty="0"/>
              <a:t>response</a:t>
            </a:r>
            <a:r>
              <a:rPr lang="en-US" spc="-50" dirty="0"/>
              <a:t> </a:t>
            </a:r>
            <a:r>
              <a:rPr lang="en-US" spc="-20" dirty="0"/>
              <a:t>rate </a:t>
            </a:r>
            <a:r>
              <a:rPr lang="en-US" dirty="0"/>
              <a:t>were</a:t>
            </a:r>
            <a:r>
              <a:rPr lang="en-US" spc="-60" dirty="0"/>
              <a:t> </a:t>
            </a:r>
            <a:r>
              <a:rPr lang="en-US" dirty="0"/>
              <a:t>omitted</a:t>
            </a:r>
            <a:r>
              <a:rPr lang="en-US" spc="-55" dirty="0"/>
              <a:t> </a:t>
            </a:r>
            <a:r>
              <a:rPr lang="en-US" spc="-10" dirty="0"/>
              <a:t>in</a:t>
            </a:r>
            <a:r>
              <a:rPr lang="en-US" spc="-60" dirty="0"/>
              <a:t> </a:t>
            </a:r>
            <a:r>
              <a:rPr lang="en-US" dirty="0"/>
              <a:t>reports</a:t>
            </a:r>
            <a:r>
              <a:rPr lang="en-US" spc="-55" dirty="0"/>
              <a:t> </a:t>
            </a:r>
            <a:r>
              <a:rPr lang="en-US" dirty="0"/>
              <a:t>to</a:t>
            </a:r>
            <a:r>
              <a:rPr lang="en-US" spc="-65" dirty="0"/>
              <a:t> </a:t>
            </a:r>
            <a:r>
              <a:rPr lang="en-US" dirty="0"/>
              <a:t>Berkshire</a:t>
            </a:r>
            <a:r>
              <a:rPr lang="en-US" spc="-55" dirty="0"/>
              <a:t> </a:t>
            </a:r>
            <a:r>
              <a:rPr lang="en-US" spc="-10" dirty="0"/>
              <a:t>Community</a:t>
            </a:r>
            <a:r>
              <a:rPr lang="en-US" spc="-55" dirty="0"/>
              <a:t> </a:t>
            </a:r>
            <a:r>
              <a:rPr lang="en-US" spc="-10" dirty="0"/>
              <a:t>College.</a:t>
            </a: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lang="en-US" spc="-10" dirty="0"/>
          </a:p>
          <a:p>
            <a:pPr marL="12700" marR="5080">
              <a:lnSpc>
                <a:spcPct val="119300"/>
              </a:lnSpc>
            </a:pPr>
            <a:r>
              <a:rPr lang="en-US" spc="-10" dirty="0"/>
              <a:t>Reports</a:t>
            </a:r>
            <a:r>
              <a:rPr lang="en-US" spc="-50" dirty="0"/>
              <a:t> </a:t>
            </a:r>
            <a:r>
              <a:rPr lang="en-US" dirty="0"/>
              <a:t>provided</a:t>
            </a:r>
            <a:r>
              <a:rPr lang="en-US" spc="-50" dirty="0"/>
              <a:t> </a:t>
            </a:r>
            <a:r>
              <a:rPr lang="en-US" dirty="0"/>
              <a:t>to</a:t>
            </a:r>
            <a:r>
              <a:rPr lang="en-US" spc="-55" dirty="0"/>
              <a:t> </a:t>
            </a:r>
            <a:r>
              <a:rPr lang="en-US" dirty="0"/>
              <a:t>Berkshire</a:t>
            </a:r>
            <a:r>
              <a:rPr lang="en-US" spc="-50" dirty="0"/>
              <a:t> </a:t>
            </a:r>
            <a:r>
              <a:rPr lang="en-US" spc="-10" dirty="0"/>
              <a:t>Community</a:t>
            </a:r>
            <a:r>
              <a:rPr lang="en-US" spc="-50" dirty="0"/>
              <a:t> </a:t>
            </a:r>
            <a:r>
              <a:rPr lang="en-US" spc="-25" dirty="0"/>
              <a:t>College</a:t>
            </a:r>
            <a:r>
              <a:rPr lang="en-US" spc="-60" dirty="0"/>
              <a:t> </a:t>
            </a:r>
            <a:r>
              <a:rPr lang="en-US" spc="-10" dirty="0"/>
              <a:t>included</a:t>
            </a:r>
            <a:r>
              <a:rPr lang="en-US" spc="-50" dirty="0"/>
              <a:t> </a:t>
            </a:r>
            <a:r>
              <a:rPr lang="en-US" spc="-20" dirty="0"/>
              <a:t>only </a:t>
            </a:r>
            <a:r>
              <a:rPr lang="en-US" spc="-25" dirty="0"/>
              <a:t>statistically</a:t>
            </a:r>
            <a:r>
              <a:rPr lang="en-US" spc="-5" dirty="0"/>
              <a:t> </a:t>
            </a:r>
            <a:r>
              <a:rPr lang="en-US" spc="-30" dirty="0"/>
              <a:t>significant</a:t>
            </a:r>
            <a:r>
              <a:rPr lang="en-US" spc="-5" dirty="0"/>
              <a:t> </a:t>
            </a:r>
            <a:r>
              <a:rPr lang="en-US" spc="-30" dirty="0"/>
              <a:t>findings.</a:t>
            </a:r>
            <a:r>
              <a:rPr lang="en-US" dirty="0"/>
              <a:t> </a:t>
            </a:r>
            <a:r>
              <a:rPr lang="en-US" spc="-20" dirty="0"/>
              <a:t>Statistical</a:t>
            </a:r>
            <a:r>
              <a:rPr lang="en-US" spc="-5" dirty="0"/>
              <a:t> </a:t>
            </a:r>
            <a:r>
              <a:rPr lang="en-US" spc="-25" dirty="0"/>
              <a:t>significance</a:t>
            </a:r>
            <a:r>
              <a:rPr lang="en-US" spc="-5" dirty="0"/>
              <a:t> </a:t>
            </a:r>
            <a:r>
              <a:rPr lang="en-US" spc="-25" dirty="0"/>
              <a:t>was </a:t>
            </a:r>
            <a:r>
              <a:rPr lang="en-US" dirty="0"/>
              <a:t>determined</a:t>
            </a:r>
            <a:r>
              <a:rPr lang="en-US" spc="-55" dirty="0"/>
              <a:t> </a:t>
            </a:r>
            <a:r>
              <a:rPr lang="en-US" spc="-30" dirty="0"/>
              <a:t>using</a:t>
            </a:r>
            <a:r>
              <a:rPr lang="en-US" spc="-50" dirty="0"/>
              <a:t> </a:t>
            </a:r>
            <a:r>
              <a:rPr lang="en-US" spc="-20" dirty="0"/>
              <a:t>chi</a:t>
            </a:r>
            <a:r>
              <a:rPr lang="en-US" spc="-50" dirty="0"/>
              <a:t> </a:t>
            </a:r>
            <a:r>
              <a:rPr lang="en-US" dirty="0"/>
              <a:t>square</a:t>
            </a:r>
            <a:r>
              <a:rPr lang="en-US" spc="-55" dirty="0"/>
              <a:t> </a:t>
            </a:r>
            <a:r>
              <a:rPr lang="en-US" spc="-20" dirty="0"/>
              <a:t>tests</a:t>
            </a:r>
            <a:r>
              <a:rPr lang="en-US" spc="-50" dirty="0"/>
              <a:t> </a:t>
            </a:r>
            <a:r>
              <a:rPr lang="en-US" dirty="0"/>
              <a:t>and</a:t>
            </a:r>
            <a:r>
              <a:rPr lang="en-US" spc="-50" dirty="0"/>
              <a:t> </a:t>
            </a:r>
            <a:r>
              <a:rPr lang="en-US" dirty="0"/>
              <a:t>a</a:t>
            </a:r>
            <a:r>
              <a:rPr lang="en-US" spc="-50" dirty="0"/>
              <a:t> </a:t>
            </a:r>
            <a:r>
              <a:rPr lang="en-US" spc="-10" dirty="0"/>
              <a:t>p-</a:t>
            </a:r>
            <a:r>
              <a:rPr lang="en-US" dirty="0"/>
              <a:t>value</a:t>
            </a:r>
            <a:r>
              <a:rPr lang="en-US" spc="-55" dirty="0"/>
              <a:t> </a:t>
            </a:r>
            <a:r>
              <a:rPr lang="en-US" dirty="0"/>
              <a:t>of</a:t>
            </a:r>
            <a:r>
              <a:rPr lang="en-US" spc="-50" dirty="0"/>
              <a:t> </a:t>
            </a:r>
            <a:r>
              <a:rPr lang="en-US" spc="-65" dirty="0"/>
              <a:t>&lt;0.05.</a:t>
            </a:r>
            <a:r>
              <a:rPr lang="en-US" spc="-50" dirty="0"/>
              <a:t> </a:t>
            </a:r>
            <a:r>
              <a:rPr lang="en-US" spc="-10" dirty="0"/>
              <a:t>Statistical </a:t>
            </a:r>
            <a:r>
              <a:rPr lang="en-US" spc="-25" dirty="0"/>
              <a:t>significance</a:t>
            </a:r>
            <a:r>
              <a:rPr lang="en-US" spc="-45" dirty="0"/>
              <a:t> </a:t>
            </a:r>
            <a:r>
              <a:rPr lang="en-US" dirty="0"/>
              <a:t>for</a:t>
            </a:r>
            <a:r>
              <a:rPr lang="en-US" spc="-45" dirty="0"/>
              <a:t> </a:t>
            </a:r>
            <a:r>
              <a:rPr lang="en-US" dirty="0"/>
              <a:t>the</a:t>
            </a:r>
            <a:r>
              <a:rPr lang="en-US" spc="-45" dirty="0"/>
              <a:t> </a:t>
            </a:r>
            <a:r>
              <a:rPr lang="en-US" spc="-10" dirty="0"/>
              <a:t>difference</a:t>
            </a:r>
            <a:r>
              <a:rPr lang="en-US" spc="-45" dirty="0"/>
              <a:t> </a:t>
            </a:r>
            <a:r>
              <a:rPr lang="en-US" spc="-10" dirty="0"/>
              <a:t>in</a:t>
            </a:r>
            <a:r>
              <a:rPr lang="en-US" spc="-45" dirty="0"/>
              <a:t> </a:t>
            </a:r>
            <a:r>
              <a:rPr lang="en-US" dirty="0"/>
              <a:t>means</a:t>
            </a:r>
            <a:r>
              <a:rPr lang="en-US" spc="-45" dirty="0"/>
              <a:t> </a:t>
            </a:r>
            <a:r>
              <a:rPr lang="en-US" dirty="0"/>
              <a:t>was</a:t>
            </a:r>
            <a:r>
              <a:rPr lang="en-US" spc="-45" dirty="0"/>
              <a:t> </a:t>
            </a:r>
            <a:r>
              <a:rPr lang="en-US" dirty="0"/>
              <a:t>determined</a:t>
            </a:r>
            <a:r>
              <a:rPr lang="en-US" spc="-45" dirty="0"/>
              <a:t> </a:t>
            </a:r>
            <a:r>
              <a:rPr lang="en-US" spc="-30" dirty="0"/>
              <a:t>using</a:t>
            </a:r>
            <a:r>
              <a:rPr lang="en-US" spc="-45" dirty="0"/>
              <a:t> </a:t>
            </a:r>
            <a:r>
              <a:rPr lang="en-US" dirty="0"/>
              <a:t>a</a:t>
            </a:r>
            <a:r>
              <a:rPr lang="en-US" spc="-45" dirty="0"/>
              <a:t> </a:t>
            </a:r>
            <a:r>
              <a:rPr lang="en-US" spc="-25" dirty="0"/>
              <a:t>t-</a:t>
            </a:r>
            <a:r>
              <a:rPr lang="en-US" spc="-10" dirty="0"/>
              <a:t>test</a:t>
            </a:r>
            <a:r>
              <a:rPr lang="en-US" spc="-40" dirty="0"/>
              <a:t> </a:t>
            </a:r>
            <a:r>
              <a:rPr lang="en-US" dirty="0"/>
              <a:t>or</a:t>
            </a:r>
            <a:r>
              <a:rPr lang="en-US" spc="-35" dirty="0"/>
              <a:t> </a:t>
            </a:r>
            <a:r>
              <a:rPr lang="en-US" dirty="0"/>
              <a:t>one-way</a:t>
            </a:r>
            <a:r>
              <a:rPr lang="en-US" spc="-40" dirty="0"/>
              <a:t> </a:t>
            </a:r>
            <a:r>
              <a:rPr lang="en-US" spc="-10" dirty="0"/>
              <a:t>anova.</a:t>
            </a:r>
            <a:r>
              <a:rPr lang="en-US" spc="-35" dirty="0"/>
              <a:t> </a:t>
            </a:r>
            <a:r>
              <a:rPr lang="en-US" dirty="0"/>
              <a:t>When</a:t>
            </a:r>
            <a:r>
              <a:rPr lang="en-US" spc="-35" dirty="0"/>
              <a:t> </a:t>
            </a:r>
            <a:r>
              <a:rPr lang="en-US" spc="-20" dirty="0"/>
              <a:t>cell</a:t>
            </a:r>
            <a:r>
              <a:rPr lang="en-US" spc="-40" dirty="0"/>
              <a:t> </a:t>
            </a:r>
            <a:r>
              <a:rPr lang="en-US" spc="-20" dirty="0"/>
              <a:t>counts</a:t>
            </a:r>
            <a:r>
              <a:rPr lang="en-US" spc="-35" dirty="0"/>
              <a:t> </a:t>
            </a:r>
            <a:r>
              <a:rPr lang="en-US" dirty="0"/>
              <a:t>were</a:t>
            </a:r>
            <a:r>
              <a:rPr lang="en-US" spc="-40" dirty="0"/>
              <a:t> </a:t>
            </a:r>
            <a:r>
              <a:rPr lang="en-US" spc="-20" dirty="0"/>
              <a:t>less</a:t>
            </a:r>
            <a:r>
              <a:rPr lang="en-US" spc="-35" dirty="0"/>
              <a:t> </a:t>
            </a:r>
            <a:r>
              <a:rPr lang="en-US" dirty="0"/>
              <a:t>than</a:t>
            </a:r>
            <a:r>
              <a:rPr lang="en-US" spc="-35" dirty="0"/>
              <a:t> </a:t>
            </a:r>
            <a:r>
              <a:rPr lang="en-US" spc="-70" dirty="0"/>
              <a:t>5,</a:t>
            </a:r>
            <a:r>
              <a:rPr lang="en-US" spc="-40" dirty="0"/>
              <a:t> </a:t>
            </a:r>
            <a:r>
              <a:rPr lang="en-US" dirty="0"/>
              <a:t>a</a:t>
            </a:r>
            <a:r>
              <a:rPr lang="en-US" spc="-35" dirty="0"/>
              <a:t> </a:t>
            </a:r>
            <a:r>
              <a:rPr lang="en-US" spc="-10" dirty="0"/>
              <a:t>Fisher's </a:t>
            </a:r>
            <a:r>
              <a:rPr lang="en-US" spc="-20" dirty="0"/>
              <a:t>t-</a:t>
            </a:r>
            <a:r>
              <a:rPr lang="en-US" spc="-10" dirty="0"/>
              <a:t>test</a:t>
            </a:r>
            <a:r>
              <a:rPr lang="en-US" spc="-60" dirty="0"/>
              <a:t> </a:t>
            </a:r>
            <a:r>
              <a:rPr lang="en-US" dirty="0"/>
              <a:t>was</a:t>
            </a:r>
            <a:r>
              <a:rPr lang="en-US" spc="-55" dirty="0"/>
              <a:t> </a:t>
            </a:r>
            <a:r>
              <a:rPr lang="en-US" dirty="0"/>
              <a:t>used</a:t>
            </a:r>
            <a:r>
              <a:rPr lang="en-US" spc="-55" dirty="0"/>
              <a:t> </a:t>
            </a:r>
            <a:r>
              <a:rPr lang="en-US" dirty="0"/>
              <a:t>to</a:t>
            </a:r>
            <a:r>
              <a:rPr lang="en-US" spc="-55" dirty="0"/>
              <a:t> </a:t>
            </a:r>
            <a:r>
              <a:rPr lang="en-US" dirty="0"/>
              <a:t>evaluate</a:t>
            </a:r>
            <a:r>
              <a:rPr lang="en-US" spc="-60" dirty="0"/>
              <a:t> </a:t>
            </a:r>
            <a:r>
              <a:rPr lang="en-US" spc="-25" dirty="0"/>
              <a:t>statistical</a:t>
            </a:r>
            <a:r>
              <a:rPr lang="en-US" spc="-55" dirty="0"/>
              <a:t> </a:t>
            </a:r>
            <a:r>
              <a:rPr lang="en-US" spc="-10" dirty="0"/>
              <a:t>significance.</a:t>
            </a: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lang="en-US" spc="-10" dirty="0"/>
          </a:p>
          <a:p>
            <a:pPr marL="12700" marR="110489">
              <a:lnSpc>
                <a:spcPct val="119300"/>
              </a:lnSpc>
              <a:spcBef>
                <a:spcPts val="5"/>
              </a:spcBef>
            </a:pPr>
            <a:r>
              <a:rPr lang="en-US" spc="-45" dirty="0"/>
              <a:t>All </a:t>
            </a:r>
            <a:r>
              <a:rPr lang="en-US" spc="-10" dirty="0"/>
              <a:t>personal</a:t>
            </a:r>
            <a:r>
              <a:rPr lang="en-US" spc="-40" dirty="0"/>
              <a:t> </a:t>
            </a:r>
            <a:r>
              <a:rPr lang="en-US" spc="-10" dirty="0"/>
              <a:t>experience</a:t>
            </a:r>
            <a:r>
              <a:rPr lang="en-US" spc="-40" dirty="0"/>
              <a:t> </a:t>
            </a:r>
            <a:r>
              <a:rPr lang="en-US" spc="-10" dirty="0"/>
              <a:t>questions</a:t>
            </a:r>
            <a:r>
              <a:rPr lang="en-US" spc="-40" dirty="0"/>
              <a:t> </a:t>
            </a:r>
            <a:r>
              <a:rPr lang="en-US" dirty="0"/>
              <a:t>were</a:t>
            </a:r>
            <a:r>
              <a:rPr lang="en-US" spc="-40" dirty="0"/>
              <a:t> </a:t>
            </a:r>
            <a:r>
              <a:rPr lang="en-US" spc="-10" dirty="0"/>
              <a:t>collapsed</a:t>
            </a:r>
            <a:r>
              <a:rPr lang="en-US" spc="-40" dirty="0"/>
              <a:t> </a:t>
            </a:r>
            <a:r>
              <a:rPr lang="en-US" dirty="0"/>
              <a:t>to</a:t>
            </a:r>
            <a:r>
              <a:rPr lang="en-US" spc="-45" dirty="0"/>
              <a:t> </a:t>
            </a:r>
            <a:r>
              <a:rPr lang="en-US" spc="-10" dirty="0"/>
              <a:t>yes/no variables</a:t>
            </a:r>
            <a:r>
              <a:rPr lang="en-US" spc="-55" dirty="0"/>
              <a:t> </a:t>
            </a:r>
            <a:r>
              <a:rPr lang="en-US" dirty="0"/>
              <a:t>for</a:t>
            </a:r>
            <a:r>
              <a:rPr lang="en-US" spc="-55" dirty="0"/>
              <a:t> </a:t>
            </a:r>
            <a:r>
              <a:rPr lang="en-US" dirty="0"/>
              <a:t>each</a:t>
            </a:r>
            <a:r>
              <a:rPr lang="en-US" spc="-50" dirty="0"/>
              <a:t> </a:t>
            </a:r>
            <a:r>
              <a:rPr lang="en-US" dirty="0"/>
              <a:t>of</a:t>
            </a:r>
            <a:r>
              <a:rPr lang="en-US" spc="-55" dirty="0"/>
              <a:t> </a:t>
            </a:r>
            <a:r>
              <a:rPr lang="en-US" dirty="0"/>
              <a:t>the</a:t>
            </a:r>
            <a:r>
              <a:rPr lang="en-US" spc="-55" dirty="0"/>
              <a:t> </a:t>
            </a:r>
            <a:r>
              <a:rPr lang="en-US" spc="-10" dirty="0"/>
              <a:t>types</a:t>
            </a:r>
            <a:r>
              <a:rPr lang="en-US" spc="-50" dirty="0"/>
              <a:t> </a:t>
            </a:r>
            <a:r>
              <a:rPr lang="en-US" spc="-10" dirty="0"/>
              <a:t>of</a:t>
            </a:r>
            <a:r>
              <a:rPr lang="en-US" spc="-70" dirty="0"/>
              <a:t> </a:t>
            </a:r>
            <a:r>
              <a:rPr lang="en-US" spc="-25" dirty="0"/>
              <a:t>sexual</a:t>
            </a:r>
            <a:r>
              <a:rPr lang="en-US" spc="-50" dirty="0"/>
              <a:t> </a:t>
            </a:r>
            <a:r>
              <a:rPr lang="en-US" spc="-20" dirty="0"/>
              <a:t>misconduct.</a:t>
            </a:r>
            <a:r>
              <a:rPr lang="en-US" spc="-55" dirty="0"/>
              <a:t> </a:t>
            </a:r>
            <a:r>
              <a:rPr lang="en-US" spc="-10" dirty="0"/>
              <a:t>Sexual orientation</a:t>
            </a:r>
            <a:r>
              <a:rPr lang="en-US" spc="-35" dirty="0"/>
              <a:t> </a:t>
            </a:r>
            <a:r>
              <a:rPr lang="en-US" dirty="0"/>
              <a:t>was</a:t>
            </a:r>
            <a:r>
              <a:rPr lang="en-US" spc="-35" dirty="0"/>
              <a:t> </a:t>
            </a:r>
            <a:r>
              <a:rPr lang="en-US" spc="-10" dirty="0"/>
              <a:t>collapsed</a:t>
            </a:r>
            <a:r>
              <a:rPr lang="en-US" spc="-30" dirty="0"/>
              <a:t> </a:t>
            </a:r>
            <a:r>
              <a:rPr lang="en-US" dirty="0"/>
              <a:t>to</a:t>
            </a:r>
            <a:r>
              <a:rPr lang="en-US" spc="-35" dirty="0"/>
              <a:t> </a:t>
            </a:r>
            <a:r>
              <a:rPr lang="en-US" spc="-25" dirty="0"/>
              <a:t>straight/heterosexual</a:t>
            </a:r>
            <a:r>
              <a:rPr lang="en-US" spc="-30" dirty="0"/>
              <a:t> </a:t>
            </a:r>
            <a:r>
              <a:rPr lang="en-US" dirty="0"/>
              <a:t>and</a:t>
            </a:r>
            <a:r>
              <a:rPr lang="en-US" spc="-35" dirty="0"/>
              <a:t> </a:t>
            </a:r>
            <a:r>
              <a:rPr lang="en-US" spc="-10" dirty="0"/>
              <a:t>LGB+. </a:t>
            </a:r>
            <a:r>
              <a:rPr lang="en-US" dirty="0"/>
              <a:t>Gender</a:t>
            </a:r>
            <a:r>
              <a:rPr lang="en-US" spc="-55" dirty="0"/>
              <a:t> </a:t>
            </a:r>
            <a:r>
              <a:rPr lang="en-US" spc="-10" dirty="0"/>
              <a:t>identity</a:t>
            </a:r>
            <a:r>
              <a:rPr lang="en-US" spc="-55" dirty="0"/>
              <a:t> </a:t>
            </a:r>
            <a:r>
              <a:rPr lang="en-US" dirty="0"/>
              <a:t>was</a:t>
            </a:r>
            <a:r>
              <a:rPr lang="en-US" spc="-55" dirty="0"/>
              <a:t> </a:t>
            </a:r>
            <a:r>
              <a:rPr lang="en-US" spc="-10" dirty="0"/>
              <a:t>collapsed</a:t>
            </a:r>
            <a:r>
              <a:rPr lang="en-US" spc="-55" dirty="0"/>
              <a:t> </a:t>
            </a:r>
            <a:r>
              <a:rPr lang="en-US" dirty="0"/>
              <a:t>to</a:t>
            </a:r>
            <a:r>
              <a:rPr lang="en-US" spc="-55" dirty="0"/>
              <a:t> </a:t>
            </a:r>
            <a:r>
              <a:rPr lang="en-US" spc="-10" dirty="0"/>
              <a:t>man,</a:t>
            </a:r>
            <a:r>
              <a:rPr lang="en-US" spc="-50" dirty="0"/>
              <a:t> </a:t>
            </a:r>
            <a:r>
              <a:rPr lang="en-US" spc="-10" dirty="0"/>
              <a:t>woman,</a:t>
            </a:r>
            <a:r>
              <a:rPr lang="en-US" spc="-55" dirty="0"/>
              <a:t> </a:t>
            </a:r>
            <a:r>
              <a:rPr lang="en-US" dirty="0"/>
              <a:t>and</a:t>
            </a:r>
            <a:r>
              <a:rPr lang="en-US" spc="-55" dirty="0"/>
              <a:t> </a:t>
            </a:r>
            <a:r>
              <a:rPr lang="en-US" spc="-10" dirty="0"/>
              <a:t>transgender, genderqueer,</a:t>
            </a:r>
            <a:r>
              <a:rPr lang="en-US" spc="-45" dirty="0"/>
              <a:t> </a:t>
            </a:r>
            <a:r>
              <a:rPr lang="en-US" spc="-10" dirty="0"/>
              <a:t>nonbinary,</a:t>
            </a:r>
            <a:r>
              <a:rPr lang="en-US" spc="-40" dirty="0"/>
              <a:t> </a:t>
            </a:r>
            <a:r>
              <a:rPr lang="en-US" dirty="0"/>
              <a:t>or</a:t>
            </a:r>
            <a:r>
              <a:rPr lang="en-US" spc="-40" dirty="0"/>
              <a:t> </a:t>
            </a:r>
            <a:r>
              <a:rPr lang="en-US" spc="-10" dirty="0"/>
              <a:t>gender</a:t>
            </a:r>
            <a:r>
              <a:rPr lang="en-US" spc="-40" dirty="0"/>
              <a:t> </a:t>
            </a:r>
            <a:r>
              <a:rPr lang="en-US" spc="-10" dirty="0"/>
              <a:t>nonconforming</a:t>
            </a:r>
            <a:r>
              <a:rPr lang="en-US" spc="-40" dirty="0"/>
              <a:t> </a:t>
            </a:r>
            <a:r>
              <a:rPr lang="en-US" spc="-25" dirty="0"/>
              <a:t>(TGQN).</a:t>
            </a:r>
            <a:r>
              <a:rPr lang="en-US" spc="-40" dirty="0"/>
              <a:t> </a:t>
            </a:r>
            <a:r>
              <a:rPr lang="en-US" spc="-10" dirty="0"/>
              <a:t>Race/ </a:t>
            </a:r>
            <a:r>
              <a:rPr lang="en-US" spc="-20" dirty="0"/>
              <a:t>ethnicity </a:t>
            </a:r>
            <a:r>
              <a:rPr lang="en-US" dirty="0"/>
              <a:t>were</a:t>
            </a:r>
            <a:r>
              <a:rPr lang="en-US" spc="-20" dirty="0"/>
              <a:t> </a:t>
            </a:r>
            <a:r>
              <a:rPr lang="en-US" spc="-10" dirty="0"/>
              <a:t>collapsed</a:t>
            </a:r>
            <a:r>
              <a:rPr lang="en-US" spc="-20" dirty="0"/>
              <a:t> </a:t>
            </a:r>
            <a:r>
              <a:rPr lang="en-US" spc="-10" dirty="0"/>
              <a:t>into</a:t>
            </a:r>
            <a:r>
              <a:rPr lang="en-US" spc="-20" dirty="0"/>
              <a:t> </a:t>
            </a:r>
            <a:r>
              <a:rPr lang="en-US" spc="-10" dirty="0"/>
              <a:t>federally</a:t>
            </a:r>
            <a:r>
              <a:rPr lang="en-US" spc="-20" dirty="0"/>
              <a:t> </a:t>
            </a:r>
            <a:r>
              <a:rPr lang="en-US" spc="-25" dirty="0"/>
              <a:t>recognized</a:t>
            </a:r>
            <a:r>
              <a:rPr lang="en-US" spc="-20" dirty="0"/>
              <a:t> categories </a:t>
            </a:r>
            <a:r>
              <a:rPr lang="en-US" spc="-25" dirty="0"/>
              <a:t>of </a:t>
            </a:r>
            <a:r>
              <a:rPr lang="en-US" spc="-20" dirty="0"/>
              <a:t>Black,</a:t>
            </a:r>
            <a:r>
              <a:rPr lang="en-US" spc="-40" dirty="0"/>
              <a:t> </a:t>
            </a:r>
            <a:r>
              <a:rPr lang="en-US" spc="-25" dirty="0"/>
              <a:t>Indigenous,</a:t>
            </a:r>
            <a:r>
              <a:rPr lang="en-US" spc="-40" dirty="0"/>
              <a:t> </a:t>
            </a:r>
            <a:r>
              <a:rPr lang="en-US" dirty="0"/>
              <a:t>and</a:t>
            </a:r>
            <a:r>
              <a:rPr lang="en-US" spc="-40" dirty="0"/>
              <a:t> </a:t>
            </a:r>
            <a:r>
              <a:rPr lang="en-US" dirty="0"/>
              <a:t>People</a:t>
            </a:r>
            <a:r>
              <a:rPr lang="en-US" spc="-40" dirty="0"/>
              <a:t> </a:t>
            </a:r>
            <a:r>
              <a:rPr lang="en-US" dirty="0"/>
              <a:t>of</a:t>
            </a:r>
            <a:r>
              <a:rPr lang="en-US" spc="-35" dirty="0"/>
              <a:t> </a:t>
            </a:r>
            <a:r>
              <a:rPr lang="en-US" spc="-20" dirty="0"/>
              <a:t>Color</a:t>
            </a:r>
            <a:r>
              <a:rPr lang="en-US" spc="-40" dirty="0"/>
              <a:t> </a:t>
            </a:r>
            <a:r>
              <a:rPr lang="en-US" dirty="0"/>
              <a:t>(BIPOC),</a:t>
            </a:r>
            <a:r>
              <a:rPr lang="en-US" spc="-40" dirty="0"/>
              <a:t> </a:t>
            </a:r>
            <a:r>
              <a:rPr lang="en-US" dirty="0"/>
              <a:t>and</a:t>
            </a:r>
            <a:r>
              <a:rPr lang="en-US" spc="-40" dirty="0"/>
              <a:t> </a:t>
            </a:r>
            <a:r>
              <a:rPr lang="en-US" spc="-10" dirty="0"/>
              <a:t>White.</a:t>
            </a: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lang="en-US" spc="-20" dirty="0"/>
              <a:t>Definitions</a:t>
            </a:r>
            <a:r>
              <a:rPr lang="en-US" spc="-40" dirty="0"/>
              <a:t> </a:t>
            </a:r>
            <a:r>
              <a:rPr lang="en-US" dirty="0"/>
              <a:t>of</a:t>
            </a:r>
            <a:r>
              <a:rPr lang="en-US" spc="-35" dirty="0"/>
              <a:t> </a:t>
            </a:r>
            <a:r>
              <a:rPr lang="en-US" dirty="0"/>
              <a:t>these</a:t>
            </a:r>
            <a:r>
              <a:rPr lang="en-US" spc="-35" dirty="0"/>
              <a:t> </a:t>
            </a:r>
            <a:r>
              <a:rPr lang="en-US" spc="-20" dirty="0"/>
              <a:t>categories</a:t>
            </a:r>
            <a:r>
              <a:rPr lang="en-US" spc="-35" dirty="0"/>
              <a:t> </a:t>
            </a:r>
            <a:r>
              <a:rPr lang="en-US" dirty="0"/>
              <a:t>are</a:t>
            </a:r>
            <a:r>
              <a:rPr lang="en-US" spc="-35" dirty="0"/>
              <a:t> </a:t>
            </a:r>
            <a:r>
              <a:rPr lang="en-US" spc="-10" dirty="0"/>
              <a:t>included</a:t>
            </a:r>
            <a:r>
              <a:rPr lang="en-US" spc="-40" dirty="0"/>
              <a:t> </a:t>
            </a:r>
            <a:r>
              <a:rPr lang="en-US" dirty="0"/>
              <a:t>on</a:t>
            </a:r>
            <a:r>
              <a:rPr lang="en-US" spc="-35" dirty="0"/>
              <a:t> </a:t>
            </a:r>
            <a:r>
              <a:rPr lang="en-US" dirty="0"/>
              <a:t>the</a:t>
            </a:r>
            <a:r>
              <a:rPr lang="en-US" spc="-35" dirty="0"/>
              <a:t> </a:t>
            </a:r>
            <a:r>
              <a:rPr lang="en-US" spc="-25" dirty="0"/>
              <a:t>following</a:t>
            </a:r>
            <a:r>
              <a:rPr lang="en-US" spc="-35" dirty="0"/>
              <a:t> </a:t>
            </a:r>
            <a:r>
              <a:rPr lang="en-US" spc="-10" dirty="0"/>
              <a:t>page.</a:t>
            </a: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lang="en-US" spc="-10" dirty="0"/>
          </a:p>
          <a:p>
            <a:pPr marL="12700" marR="20320">
              <a:lnSpc>
                <a:spcPct val="119300"/>
              </a:lnSpc>
              <a:spcBef>
                <a:spcPts val="5"/>
              </a:spcBef>
            </a:pPr>
            <a:r>
              <a:rPr lang="en-US" spc="-45" dirty="0"/>
              <a:t>All</a:t>
            </a:r>
            <a:r>
              <a:rPr lang="en-US" spc="-35" dirty="0"/>
              <a:t> </a:t>
            </a:r>
            <a:r>
              <a:rPr lang="en-US" spc="-20" dirty="0"/>
              <a:t>likert</a:t>
            </a:r>
            <a:r>
              <a:rPr lang="en-US" spc="-30" dirty="0"/>
              <a:t> </a:t>
            </a:r>
            <a:r>
              <a:rPr lang="en-US" spc="-20" dirty="0"/>
              <a:t>scales</a:t>
            </a:r>
            <a:r>
              <a:rPr lang="en-US" spc="-30" dirty="0"/>
              <a:t> </a:t>
            </a:r>
            <a:r>
              <a:rPr lang="en-US" spc="-25" dirty="0"/>
              <a:t>(strongly</a:t>
            </a:r>
            <a:r>
              <a:rPr lang="en-US" spc="-35" dirty="0"/>
              <a:t> </a:t>
            </a:r>
            <a:r>
              <a:rPr lang="en-US" spc="-10" dirty="0"/>
              <a:t>agree</a:t>
            </a:r>
            <a:r>
              <a:rPr lang="en-US" spc="-30" dirty="0"/>
              <a:t> </a:t>
            </a:r>
            <a:r>
              <a:rPr lang="en-US" dirty="0"/>
              <a:t>to</a:t>
            </a:r>
            <a:r>
              <a:rPr lang="en-US" spc="-35" dirty="0"/>
              <a:t> </a:t>
            </a:r>
            <a:r>
              <a:rPr lang="en-US" spc="-25" dirty="0"/>
              <a:t>strongly</a:t>
            </a:r>
            <a:r>
              <a:rPr lang="en-US" spc="-30" dirty="0"/>
              <a:t> </a:t>
            </a:r>
            <a:r>
              <a:rPr lang="en-US" spc="-20" dirty="0"/>
              <a:t>disagree)</a:t>
            </a:r>
            <a:r>
              <a:rPr lang="en-US" spc="-30" dirty="0"/>
              <a:t> </a:t>
            </a:r>
            <a:r>
              <a:rPr lang="en-US" dirty="0"/>
              <a:t>were</a:t>
            </a:r>
            <a:r>
              <a:rPr lang="en-US" spc="-35" dirty="0"/>
              <a:t> </a:t>
            </a:r>
            <a:r>
              <a:rPr lang="en-US" spc="-10" dirty="0"/>
              <a:t>converted </a:t>
            </a:r>
            <a:r>
              <a:rPr lang="en-US" dirty="0"/>
              <a:t>to</a:t>
            </a:r>
            <a:r>
              <a:rPr lang="en-US" spc="-45" dirty="0"/>
              <a:t> </a:t>
            </a:r>
            <a:r>
              <a:rPr lang="en-US" dirty="0"/>
              <a:t>a</a:t>
            </a:r>
            <a:r>
              <a:rPr lang="en-US" spc="-40" dirty="0"/>
              <a:t> </a:t>
            </a:r>
            <a:r>
              <a:rPr lang="en-US" spc="-10" dirty="0"/>
              <a:t>four-point</a:t>
            </a:r>
            <a:r>
              <a:rPr lang="en-US" spc="-40" dirty="0"/>
              <a:t> </a:t>
            </a:r>
            <a:r>
              <a:rPr lang="en-US" spc="-25" dirty="0"/>
              <a:t>ranking</a:t>
            </a:r>
            <a:r>
              <a:rPr lang="en-US" spc="-45" dirty="0"/>
              <a:t> </a:t>
            </a:r>
            <a:r>
              <a:rPr lang="en-US" dirty="0"/>
              <a:t>where</a:t>
            </a:r>
            <a:r>
              <a:rPr lang="en-US" spc="-40" dirty="0"/>
              <a:t> </a:t>
            </a:r>
            <a:r>
              <a:rPr lang="en-US" spc="-70" dirty="0"/>
              <a:t>4=</a:t>
            </a:r>
            <a:r>
              <a:rPr lang="en-US" spc="-40" dirty="0"/>
              <a:t> </a:t>
            </a:r>
            <a:r>
              <a:rPr lang="en-US" spc="-20" dirty="0"/>
              <a:t>positive</a:t>
            </a:r>
            <a:r>
              <a:rPr lang="en-US" spc="-40" dirty="0"/>
              <a:t> </a:t>
            </a:r>
            <a:r>
              <a:rPr lang="en-US" dirty="0"/>
              <a:t>response</a:t>
            </a:r>
            <a:r>
              <a:rPr lang="en-US" spc="-45" dirty="0"/>
              <a:t> </a:t>
            </a:r>
            <a:r>
              <a:rPr lang="en-US" dirty="0"/>
              <a:t>and</a:t>
            </a:r>
            <a:r>
              <a:rPr lang="en-US" spc="-40" dirty="0"/>
              <a:t> </a:t>
            </a:r>
            <a:r>
              <a:rPr lang="en-US" spc="-70" dirty="0"/>
              <a:t>1=</a:t>
            </a:r>
            <a:r>
              <a:rPr lang="en-US" spc="-40" dirty="0"/>
              <a:t> </a:t>
            </a:r>
            <a:r>
              <a:rPr lang="en-US" spc="-10" dirty="0"/>
              <a:t>negative response.</a:t>
            </a:r>
            <a:r>
              <a:rPr lang="en-US" spc="-45" dirty="0"/>
              <a:t> </a:t>
            </a:r>
            <a:r>
              <a:rPr lang="en-US" spc="-20" dirty="0"/>
              <a:t>Likert</a:t>
            </a:r>
            <a:r>
              <a:rPr lang="en-US" spc="-40" dirty="0"/>
              <a:t> </a:t>
            </a:r>
            <a:r>
              <a:rPr lang="en-US" spc="-10" dirty="0"/>
              <a:t>questions</a:t>
            </a:r>
            <a:r>
              <a:rPr lang="en-US" spc="-40" dirty="0"/>
              <a:t> </a:t>
            </a:r>
            <a:r>
              <a:rPr lang="en-US" dirty="0"/>
              <a:t>were</a:t>
            </a:r>
            <a:r>
              <a:rPr lang="en-US" spc="-40" dirty="0"/>
              <a:t> </a:t>
            </a:r>
            <a:r>
              <a:rPr lang="en-US" spc="-10" dirty="0"/>
              <a:t>grouped</a:t>
            </a:r>
            <a:r>
              <a:rPr lang="en-US" spc="-40" dirty="0"/>
              <a:t> </a:t>
            </a:r>
            <a:r>
              <a:rPr lang="en-US" dirty="0"/>
              <a:t>based</a:t>
            </a:r>
            <a:r>
              <a:rPr lang="en-US" spc="-40" dirty="0"/>
              <a:t> </a:t>
            </a:r>
            <a:r>
              <a:rPr lang="en-US" dirty="0"/>
              <a:t>on</a:t>
            </a:r>
            <a:r>
              <a:rPr lang="en-US" spc="-40" dirty="0"/>
              <a:t> </a:t>
            </a:r>
            <a:r>
              <a:rPr lang="en-US" dirty="0"/>
              <a:t>pre-</a:t>
            </a:r>
            <a:r>
              <a:rPr lang="en-US" spc="-10" dirty="0"/>
              <a:t>determined </a:t>
            </a:r>
            <a:r>
              <a:rPr lang="en-US" dirty="0"/>
              <a:t>themes</a:t>
            </a:r>
            <a:r>
              <a:rPr lang="en-US" spc="-45" dirty="0"/>
              <a:t> </a:t>
            </a:r>
            <a:r>
              <a:rPr lang="en-US" dirty="0"/>
              <a:t>of</a:t>
            </a:r>
            <a:r>
              <a:rPr lang="en-US" spc="-45" dirty="0"/>
              <a:t> </a:t>
            </a:r>
            <a:r>
              <a:rPr lang="en-US" spc="-30" dirty="0"/>
              <a:t>belonging,</a:t>
            </a:r>
            <a:r>
              <a:rPr lang="en-US" spc="-45" dirty="0"/>
              <a:t> </a:t>
            </a:r>
            <a:r>
              <a:rPr lang="en-US" spc="-10" dirty="0"/>
              <a:t>well-</a:t>
            </a:r>
            <a:r>
              <a:rPr lang="en-US" spc="-30" dirty="0"/>
              <a:t>being,</a:t>
            </a:r>
            <a:r>
              <a:rPr lang="en-US" spc="-45" dirty="0"/>
              <a:t> </a:t>
            </a:r>
            <a:r>
              <a:rPr lang="en-US" spc="-20" dirty="0"/>
              <a:t>equity,</a:t>
            </a:r>
            <a:r>
              <a:rPr lang="en-US" spc="-45" dirty="0"/>
              <a:t> </a:t>
            </a:r>
            <a:r>
              <a:rPr lang="en-US" dirty="0"/>
              <a:t>and</a:t>
            </a:r>
            <a:r>
              <a:rPr lang="en-US" spc="-45" dirty="0"/>
              <a:t> </a:t>
            </a:r>
            <a:r>
              <a:rPr lang="en-US" spc="-10" dirty="0"/>
              <a:t>culture</a:t>
            </a:r>
            <a:r>
              <a:rPr lang="en-US" spc="-45" dirty="0"/>
              <a:t> </a:t>
            </a:r>
            <a:r>
              <a:rPr lang="en-US" spc="-10" dirty="0"/>
              <a:t>(when </a:t>
            </a:r>
            <a:r>
              <a:rPr lang="en-US" spc="-20" dirty="0"/>
              <a:t>applicable).</a:t>
            </a:r>
            <a:r>
              <a:rPr lang="en-US" spc="-45" dirty="0"/>
              <a:t> </a:t>
            </a:r>
            <a:r>
              <a:rPr lang="en-US" spc="-10" dirty="0"/>
              <a:t>Responses</a:t>
            </a:r>
            <a:r>
              <a:rPr lang="en-US" spc="-40" dirty="0"/>
              <a:t> </a:t>
            </a:r>
            <a:r>
              <a:rPr lang="en-US" dirty="0"/>
              <a:t>to</a:t>
            </a:r>
            <a:r>
              <a:rPr lang="en-US" spc="-40" dirty="0"/>
              <a:t> </a:t>
            </a:r>
            <a:r>
              <a:rPr lang="en-US" dirty="0"/>
              <a:t>these</a:t>
            </a:r>
            <a:r>
              <a:rPr lang="en-US" spc="-40" dirty="0"/>
              <a:t> </a:t>
            </a:r>
            <a:r>
              <a:rPr lang="en-US" spc="-10" dirty="0"/>
              <a:t>questions</a:t>
            </a:r>
            <a:r>
              <a:rPr lang="en-US" spc="-40" dirty="0"/>
              <a:t> </a:t>
            </a:r>
            <a:r>
              <a:rPr lang="en-US" dirty="0"/>
              <a:t>were</a:t>
            </a:r>
            <a:r>
              <a:rPr lang="en-US" spc="-40" dirty="0"/>
              <a:t> </a:t>
            </a:r>
            <a:r>
              <a:rPr lang="en-US" spc="-10" dirty="0"/>
              <a:t>averaged</a:t>
            </a:r>
            <a:r>
              <a:rPr lang="en-US" spc="-40" dirty="0"/>
              <a:t> </a:t>
            </a:r>
            <a:r>
              <a:rPr lang="en-US" dirty="0"/>
              <a:t>for</a:t>
            </a:r>
            <a:r>
              <a:rPr lang="en-US" spc="-40" dirty="0"/>
              <a:t> </a:t>
            </a:r>
            <a:r>
              <a:rPr lang="en-US" spc="-20" dirty="0"/>
              <a:t>each </a:t>
            </a:r>
            <a:r>
              <a:rPr lang="en-US" dirty="0"/>
              <a:t>theme</a:t>
            </a:r>
            <a:r>
              <a:rPr lang="en-US" spc="-55" dirty="0"/>
              <a:t> </a:t>
            </a:r>
            <a:r>
              <a:rPr lang="en-US" dirty="0"/>
              <a:t>and</a:t>
            </a:r>
            <a:r>
              <a:rPr lang="en-US" spc="-50" dirty="0"/>
              <a:t> </a:t>
            </a:r>
            <a:r>
              <a:rPr lang="en-US" dirty="0"/>
              <a:t>reported</a:t>
            </a:r>
            <a:r>
              <a:rPr lang="en-US" spc="-50" dirty="0"/>
              <a:t> </a:t>
            </a:r>
            <a:r>
              <a:rPr lang="en-US" dirty="0"/>
              <a:t>on</a:t>
            </a:r>
            <a:r>
              <a:rPr lang="en-US" spc="-50" dirty="0"/>
              <a:t> </a:t>
            </a:r>
            <a:r>
              <a:rPr lang="en-US" dirty="0"/>
              <a:t>a</a:t>
            </a:r>
            <a:r>
              <a:rPr lang="en-US" spc="-50" dirty="0"/>
              <a:t> </a:t>
            </a:r>
            <a:r>
              <a:rPr lang="en-US" spc="-20" dirty="0"/>
              <a:t>scale</a:t>
            </a:r>
            <a:r>
              <a:rPr lang="en-US" spc="-50" dirty="0"/>
              <a:t> </a:t>
            </a:r>
            <a:r>
              <a:rPr lang="en-US" dirty="0"/>
              <a:t>of</a:t>
            </a:r>
            <a:r>
              <a:rPr lang="en-US" spc="-50" dirty="0"/>
              <a:t> </a:t>
            </a:r>
            <a:r>
              <a:rPr lang="en-US" spc="-70" dirty="0"/>
              <a:t>1</a:t>
            </a:r>
            <a:r>
              <a:rPr lang="en-US" spc="-50" dirty="0"/>
              <a:t> </a:t>
            </a:r>
            <a:r>
              <a:rPr lang="en-US" dirty="0"/>
              <a:t>to</a:t>
            </a:r>
            <a:r>
              <a:rPr lang="en-US" spc="-50" dirty="0"/>
              <a:t> </a:t>
            </a:r>
            <a:r>
              <a:rPr lang="en-US" spc="-25" dirty="0"/>
              <a:t>4.</a:t>
            </a:r>
          </a:p>
        </p:txBody>
      </p:sp>
      <p:sp>
        <p:nvSpPr>
          <p:cNvPr id="8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9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5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71390" cy="74833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Slide title: Key Terms" descr="$PPTXTitle"/>
          <p:cNvSpPr txBox="1">
            <a:spLocks noGrp="1"/>
          </p:cNvSpPr>
          <p:nvPr>
            <p:ph type="title"/>
          </p:nvPr>
        </p:nvSpPr>
        <p:spPr>
          <a:xfrm>
            <a:off x="4764913" y="483107"/>
            <a:ext cx="18700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spc="-280" dirty="0"/>
              <a:t>Key</a:t>
            </a:r>
            <a:r>
              <a:rPr lang="en-US" sz="2800" spc="-210" dirty="0"/>
              <a:t> </a:t>
            </a:r>
            <a:r>
              <a:rPr lang="en-US" sz="2800" spc="-180" dirty="0"/>
              <a:t>Terms</a:t>
            </a:r>
            <a:endParaRPr lang="en-US" sz="2800" dirty="0"/>
          </a:p>
        </p:txBody>
      </p:sp>
      <p:sp>
        <p:nvSpPr>
          <p:cNvPr id="6" name="Text: BIPOC Black, Indigenous, and People of color (BIPOC) include"/>
          <p:cNvSpPr txBox="1"/>
          <p:nvPr/>
        </p:nvSpPr>
        <p:spPr>
          <a:xfrm>
            <a:off x="4764913" y="1133347"/>
            <a:ext cx="4655820" cy="5891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BIPOC</a:t>
            </a:r>
            <a:endParaRPr lang="en-US" sz="1400">
              <a:latin typeface="Arial Black"/>
              <a:cs typeface="Arial Black"/>
            </a:endParaRPr>
          </a:p>
          <a:p>
            <a:pPr marL="12700" marR="97155">
              <a:lnSpc>
                <a:spcPct val="119300"/>
              </a:lnSpc>
              <a:spcBef>
                <a:spcPts val="710"/>
              </a:spcBef>
            </a:pP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Black,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Indigenous,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People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of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color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(BIPOC)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includes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respondents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who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self-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identified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African,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Alaska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Native,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Asian/Asian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American, American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Indian/Indigenous,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Black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African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American,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Caribbean/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West</a:t>
            </a:r>
            <a:r>
              <a:rPr lang="en-US" sz="1100" spc="-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Indian,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 East</a:t>
            </a:r>
            <a:r>
              <a:rPr lang="en-US" sz="1100" spc="-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Asian,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European,</a:t>
            </a:r>
            <a:r>
              <a:rPr lang="en-US" sz="1100" spc="-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Hispanic/Latino/a/x/e,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Latin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American,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Middle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Eastern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North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African,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Native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Hawaiian/Pacific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Islander,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South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Asian,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Southeast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Asian,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another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race/ethnicity.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z="1400" spc="-20" dirty="0">
                <a:solidFill>
                  <a:srgbClr val="2C88B0"/>
                </a:solidFill>
                <a:latin typeface="Arial Black"/>
                <a:cs typeface="Arial Black"/>
              </a:rPr>
              <a:t>LGB+</a:t>
            </a:r>
            <a:endParaRPr lang="en-US" sz="1400">
              <a:latin typeface="Arial Black"/>
              <a:cs typeface="Arial Black"/>
            </a:endParaRPr>
          </a:p>
          <a:p>
            <a:pPr marL="12700" marR="24765">
              <a:lnSpc>
                <a:spcPct val="119300"/>
              </a:lnSpc>
              <a:spcBef>
                <a:spcPts val="715"/>
              </a:spcBef>
            </a:pP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Lesbian,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gay,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bisexual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plus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(LGB+)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includes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respondents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self-identified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lesbian,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gay,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bisexual,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asexual,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fluid,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pansexual,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queer,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questioning,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another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orientation.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z="1400" spc="-114" dirty="0">
                <a:solidFill>
                  <a:srgbClr val="2C88B0"/>
                </a:solidFill>
                <a:latin typeface="Arial Black"/>
                <a:cs typeface="Arial Black"/>
              </a:rPr>
              <a:t>Sexual</a:t>
            </a:r>
            <a:r>
              <a:rPr lang="en-US" sz="14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misconduct</a:t>
            </a:r>
            <a:endParaRPr lang="en-US" sz="1400">
              <a:latin typeface="Arial Black"/>
              <a:cs typeface="Arial Black"/>
            </a:endParaRPr>
          </a:p>
          <a:p>
            <a:pPr marL="12700" marR="283210">
              <a:lnSpc>
                <a:spcPct val="119300"/>
              </a:lnSpc>
              <a:spcBef>
                <a:spcPts val="715"/>
              </a:spcBef>
            </a:pP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Used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refer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harassment,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assault,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rape,</a:t>
            </a:r>
            <a:r>
              <a:rPr lang="en-US" sz="1100" spc="-4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intimate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partner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violence,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stalking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collectively.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lang="en-US" sz="1400" spc="-114" dirty="0">
                <a:solidFill>
                  <a:srgbClr val="2C88B0"/>
                </a:solidFill>
                <a:latin typeface="Arial Black"/>
                <a:cs typeface="Arial Black"/>
              </a:rPr>
              <a:t>Sexual</a:t>
            </a:r>
            <a:r>
              <a:rPr lang="en-US" sz="1400" spc="-65" dirty="0">
                <a:solidFill>
                  <a:srgbClr val="2C88B0"/>
                </a:solidFill>
                <a:latin typeface="Arial Black"/>
                <a:cs typeface="Arial Black"/>
              </a:rPr>
              <a:t> </a:t>
            </a:r>
            <a:r>
              <a:rPr lang="en-US" sz="1400" spc="-10" dirty="0">
                <a:solidFill>
                  <a:srgbClr val="2C88B0"/>
                </a:solidFill>
                <a:latin typeface="Arial Black"/>
                <a:cs typeface="Arial Black"/>
              </a:rPr>
              <a:t>violence</a:t>
            </a:r>
            <a:endParaRPr lang="en-US"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70"/>
              </a:spcBef>
            </a:pP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Used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refer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to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sexual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assault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and/or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rape</a:t>
            </a:r>
            <a:r>
              <a:rPr lang="en-US" sz="1100" spc="-4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collectively.</a:t>
            </a:r>
            <a:endParaRPr lang="en-US" sz="11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lang="en-US" sz="11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1400" spc="-20" dirty="0">
                <a:solidFill>
                  <a:srgbClr val="2C88B0"/>
                </a:solidFill>
                <a:latin typeface="Arial Black"/>
                <a:cs typeface="Arial Black"/>
              </a:rPr>
              <a:t>TGQN</a:t>
            </a:r>
            <a:endParaRPr lang="en-US" sz="1400">
              <a:latin typeface="Arial Black"/>
              <a:cs typeface="Arial Black"/>
            </a:endParaRPr>
          </a:p>
          <a:p>
            <a:pPr marL="12700" marR="5080">
              <a:lnSpc>
                <a:spcPct val="119300"/>
              </a:lnSpc>
              <a:spcBef>
                <a:spcPts val="710"/>
              </a:spcBef>
            </a:pP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Transgender,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genderqueer,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nonbinary,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gender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nonconforming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(TGQN)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includes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respondents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that</a:t>
            </a:r>
            <a:r>
              <a:rPr lang="en-US" sz="1100" spc="-3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self-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identified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as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agender, genderqueer/gender-</a:t>
            </a:r>
            <a:r>
              <a:rPr lang="en-US" sz="1100" spc="-30" dirty="0">
                <a:solidFill>
                  <a:srgbClr val="242424"/>
                </a:solidFill>
                <a:latin typeface="Lucida Sans"/>
                <a:cs typeface="Lucida Sans"/>
              </a:rPr>
              <a:t>fluid,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non</a:t>
            </a:r>
            <a:r>
              <a:rPr lang="en-US" sz="11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binary,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questioning,</a:t>
            </a:r>
            <a:r>
              <a:rPr lang="en-US" sz="1100" spc="-1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two-spirit,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another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gender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identity,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5" dirty="0">
                <a:solidFill>
                  <a:srgbClr val="242424"/>
                </a:solidFill>
                <a:latin typeface="Lucida Sans"/>
                <a:cs typeface="Lucida Sans"/>
              </a:rPr>
              <a:t>intersex,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man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but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male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assigned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100" spc="-5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birth,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or</a:t>
            </a:r>
            <a:r>
              <a:rPr lang="en-US" sz="1100" spc="-60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woman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but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not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female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20" dirty="0">
                <a:solidFill>
                  <a:srgbClr val="242424"/>
                </a:solidFill>
                <a:latin typeface="Lucida Sans"/>
                <a:cs typeface="Lucida Sans"/>
              </a:rPr>
              <a:t>assigned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dirty="0">
                <a:solidFill>
                  <a:srgbClr val="242424"/>
                </a:solidFill>
                <a:latin typeface="Lucida Sans"/>
                <a:cs typeface="Lucida Sans"/>
              </a:rPr>
              <a:t>at</a:t>
            </a:r>
            <a:r>
              <a:rPr lang="en-US" sz="1100" spc="-55" dirty="0">
                <a:solidFill>
                  <a:srgbClr val="242424"/>
                </a:solidFill>
                <a:latin typeface="Lucida Sans"/>
                <a:cs typeface="Lucida Sans"/>
              </a:rPr>
              <a:t> </a:t>
            </a:r>
            <a:r>
              <a:rPr lang="en-US" sz="1100" spc="-10" dirty="0">
                <a:solidFill>
                  <a:srgbClr val="242424"/>
                </a:solidFill>
                <a:latin typeface="Lucida Sans"/>
                <a:cs typeface="Lucida Sans"/>
              </a:rPr>
              <a:t>birth.</a:t>
            </a:r>
            <a:endParaRPr lang="en-US" sz="1100">
              <a:latin typeface="Lucida Sans"/>
              <a:cs typeface="Lucida Sans"/>
            </a:endParaRPr>
          </a:p>
        </p:txBody>
      </p:sp>
      <p:sp>
        <p:nvSpPr>
          <p:cNvPr id="7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8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6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0058400" cy="7772400"/>
            <a:chOff x="0" y="0"/>
            <a:chExt cx="10058400" cy="7772400"/>
          </a:xfrm>
        </p:grpSpPr>
        <p:sp>
          <p:nvSpPr>
            <p:cNvPr id="3" name="object 3"/>
            <p:cNvSpPr/>
            <p:nvPr/>
          </p:nvSpPr>
          <p:spPr>
            <a:xfrm>
              <a:off x="5034660" y="0"/>
              <a:ext cx="5024120" cy="7483475"/>
            </a:xfrm>
            <a:custGeom>
              <a:avLst/>
              <a:gdLst/>
              <a:ahLst/>
              <a:cxnLst/>
              <a:rect l="l" t="t" r="r" b="b"/>
              <a:pathLst>
                <a:path w="5024120" h="7483475">
                  <a:moveTo>
                    <a:pt x="0" y="7483347"/>
                  </a:moveTo>
                  <a:lnTo>
                    <a:pt x="5023739" y="7483347"/>
                  </a:lnTo>
                  <a:lnTo>
                    <a:pt x="5023739" y="0"/>
                  </a:lnTo>
                  <a:lnTo>
                    <a:pt x="0" y="0"/>
                  </a:lnTo>
                  <a:lnTo>
                    <a:pt x="0" y="7483347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90361" y="2699130"/>
              <a:ext cx="3716020" cy="2276475"/>
            </a:xfrm>
            <a:custGeom>
              <a:avLst/>
              <a:gdLst/>
              <a:ahLst/>
              <a:cxnLst/>
              <a:rect l="l" t="t" r="r" b="b"/>
              <a:pathLst>
                <a:path w="3716020" h="2276475">
                  <a:moveTo>
                    <a:pt x="0" y="0"/>
                  </a:moveTo>
                  <a:lnTo>
                    <a:pt x="3715893" y="0"/>
                  </a:lnTo>
                </a:path>
                <a:path w="3716020" h="2276475">
                  <a:moveTo>
                    <a:pt x="0" y="2276475"/>
                  </a:moveTo>
                  <a:lnTo>
                    <a:pt x="3715893" y="2276475"/>
                  </a:lnTo>
                </a:path>
              </a:pathLst>
            </a:custGeom>
            <a:ln w="12700">
              <a:solidFill>
                <a:srgbClr val="B6B6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483347"/>
              <a:ext cx="10058400" cy="289560"/>
            </a:xfrm>
            <a:custGeom>
              <a:avLst/>
              <a:gdLst/>
              <a:ahLst/>
              <a:cxnLst/>
              <a:rect l="l" t="t" r="r" b="b"/>
              <a:pathLst>
                <a:path w="10058400" h="289559">
                  <a:moveTo>
                    <a:pt x="10058400" y="0"/>
                  </a:moveTo>
                  <a:lnTo>
                    <a:pt x="0" y="0"/>
                  </a:lnTo>
                  <a:lnTo>
                    <a:pt x="0" y="289052"/>
                  </a:lnTo>
                  <a:lnTo>
                    <a:pt x="10058400" y="289052"/>
                  </a:lnTo>
                  <a:lnTo>
                    <a:pt x="10058400" y="0"/>
                  </a:lnTo>
                  <a:close/>
                </a:path>
              </a:pathLst>
            </a:custGeom>
            <a:solidFill>
              <a:srgbClr val="063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2525" y="4007739"/>
              <a:ext cx="0" cy="942975"/>
            </a:xfrm>
            <a:custGeom>
              <a:avLst/>
              <a:gdLst/>
              <a:ahLst/>
              <a:cxnLst/>
              <a:rect l="l" t="t" r="r" b="b"/>
              <a:pathLst>
                <a:path h="942975">
                  <a:moveTo>
                    <a:pt x="0" y="0"/>
                  </a:moveTo>
                  <a:lnTo>
                    <a:pt x="0" y="942975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57286" y="4120882"/>
              <a:ext cx="1925320" cy="709930"/>
            </a:xfrm>
            <a:custGeom>
              <a:avLst/>
              <a:gdLst/>
              <a:ahLst/>
              <a:cxnLst/>
              <a:rect l="l" t="t" r="r" b="b"/>
              <a:pathLst>
                <a:path w="1925320" h="709929">
                  <a:moveTo>
                    <a:pt x="1334249" y="471487"/>
                  </a:moveTo>
                  <a:lnTo>
                    <a:pt x="0" y="471487"/>
                  </a:lnTo>
                  <a:lnTo>
                    <a:pt x="0" y="709612"/>
                  </a:lnTo>
                  <a:lnTo>
                    <a:pt x="1334249" y="709612"/>
                  </a:lnTo>
                  <a:lnTo>
                    <a:pt x="1334249" y="471487"/>
                  </a:lnTo>
                  <a:close/>
                </a:path>
                <a:path w="1925320" h="709929">
                  <a:moveTo>
                    <a:pt x="1925129" y="0"/>
                  </a:moveTo>
                  <a:lnTo>
                    <a:pt x="0" y="0"/>
                  </a:lnTo>
                  <a:lnTo>
                    <a:pt x="0" y="238125"/>
                  </a:lnTo>
                  <a:lnTo>
                    <a:pt x="1925129" y="238125"/>
                  </a:lnTo>
                  <a:lnTo>
                    <a:pt x="1925129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ext: SURVEY OVERVIEW | Study Demographics"/>
          <p:cNvSpPr txBox="1"/>
          <p:nvPr/>
        </p:nvSpPr>
        <p:spPr>
          <a:xfrm>
            <a:off x="640206" y="568325"/>
            <a:ext cx="35750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Demographics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9" name="Slide title: Response Rate and Participant Demographics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8300"/>
              </a:lnSpc>
              <a:spcBef>
                <a:spcPts val="100"/>
              </a:spcBef>
            </a:pPr>
            <a:r>
              <a:rPr lang="en-US" spc="-195" dirty="0"/>
              <a:t>Response</a:t>
            </a:r>
            <a:r>
              <a:rPr lang="en-US" spc="-145" dirty="0"/>
              <a:t> </a:t>
            </a:r>
            <a:r>
              <a:rPr lang="en-US" spc="-170" dirty="0"/>
              <a:t>Rate</a:t>
            </a:r>
            <a:r>
              <a:rPr lang="en-US" spc="-140" dirty="0"/>
              <a:t> </a:t>
            </a:r>
            <a:r>
              <a:rPr lang="en-US" spc="-25" dirty="0"/>
              <a:t>and </a:t>
            </a:r>
            <a:r>
              <a:rPr lang="en-US" spc="-120" dirty="0"/>
              <a:t>Participant</a:t>
            </a:r>
            <a:r>
              <a:rPr lang="en-US" spc="-114" dirty="0"/>
              <a:t> </a:t>
            </a:r>
            <a:r>
              <a:rPr lang="en-US" spc="-135" dirty="0"/>
              <a:t>Demographics</a:t>
            </a:r>
          </a:p>
        </p:txBody>
      </p:sp>
      <p:sp>
        <p:nvSpPr>
          <p:cNvPr id="10" name="Text: A total of 1,255 Berkshire Community College students were i"/>
          <p:cNvSpPr txBox="1"/>
          <p:nvPr/>
        </p:nvSpPr>
        <p:spPr>
          <a:xfrm>
            <a:off x="650366" y="2118867"/>
            <a:ext cx="3759835" cy="172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en-US" sz="1100" spc="-75" dirty="0">
                <a:latin typeface="Lucida Sans"/>
                <a:cs typeface="Lucida Sans"/>
              </a:rPr>
              <a:t>A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total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of</a:t>
            </a:r>
            <a:r>
              <a:rPr lang="en-US" sz="1100" spc="-40" dirty="0">
                <a:latin typeface="Lucida Sans"/>
                <a:cs typeface="Lucida Sans"/>
              </a:rPr>
              <a:t> </a:t>
            </a:r>
            <a:r>
              <a:rPr lang="en-US" sz="1100" spc="-85" dirty="0">
                <a:latin typeface="Lucida Sans"/>
                <a:cs typeface="Lucida Sans"/>
              </a:rPr>
              <a:t>1,255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Berkshire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Community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40" dirty="0">
                <a:latin typeface="Lucida Sans"/>
                <a:cs typeface="Lucida Sans"/>
              </a:rPr>
              <a:t>College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10" dirty="0">
                <a:latin typeface="Lucida Sans"/>
                <a:cs typeface="Lucida Sans"/>
              </a:rPr>
              <a:t>students </a:t>
            </a:r>
            <a:r>
              <a:rPr lang="en-US" sz="1100" dirty="0">
                <a:latin typeface="Lucida Sans"/>
                <a:cs typeface="Lucida Sans"/>
              </a:rPr>
              <a:t>were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invited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to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participate,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and</a:t>
            </a:r>
            <a:r>
              <a:rPr lang="en-US" sz="1100" spc="-60" dirty="0">
                <a:latin typeface="Lucida Sans"/>
                <a:cs typeface="Lucida Sans"/>
              </a:rPr>
              <a:t> </a:t>
            </a:r>
            <a:r>
              <a:rPr lang="en-US" sz="1100" spc="-85" dirty="0">
                <a:latin typeface="Lucida Sans"/>
                <a:cs typeface="Lucida Sans"/>
              </a:rPr>
              <a:t>95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dirty="0">
                <a:latin typeface="Lucida Sans"/>
                <a:cs typeface="Lucida Sans"/>
              </a:rPr>
              <a:t>(8%)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completed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the </a:t>
            </a:r>
            <a:r>
              <a:rPr lang="en-US" sz="1100" spc="-30" dirty="0">
                <a:latin typeface="Lucida Sans"/>
                <a:cs typeface="Lucida Sans"/>
              </a:rPr>
              <a:t>survey.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spc="-40" dirty="0">
                <a:latin typeface="Lucida Sans"/>
                <a:cs typeface="Lucida Sans"/>
              </a:rPr>
              <a:t>The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results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of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this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10" dirty="0">
                <a:latin typeface="Lucida Sans"/>
                <a:cs typeface="Lucida Sans"/>
              </a:rPr>
              <a:t>report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reflect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only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those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who participated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10" dirty="0">
                <a:latin typeface="Lucida Sans"/>
                <a:cs typeface="Lucida Sans"/>
              </a:rPr>
              <a:t>and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may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not</a:t>
            </a:r>
            <a:r>
              <a:rPr lang="en-US" sz="1100" spc="-40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reflect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10" dirty="0">
                <a:latin typeface="Lucida Sans"/>
                <a:cs typeface="Lucida Sans"/>
              </a:rPr>
              <a:t>the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experiences</a:t>
            </a:r>
            <a:r>
              <a:rPr lang="en-US" sz="1100" spc="-4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of</a:t>
            </a:r>
            <a:r>
              <a:rPr lang="en-US" sz="1100" spc="-4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all </a:t>
            </a:r>
            <a:r>
              <a:rPr lang="en-US" sz="1100" spc="-20" dirty="0">
                <a:latin typeface="Lucida Sans"/>
                <a:cs typeface="Lucida Sans"/>
              </a:rPr>
              <a:t>Berkshire</a:t>
            </a:r>
            <a:r>
              <a:rPr lang="en-US" sz="1100" spc="-2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Community</a:t>
            </a:r>
            <a:r>
              <a:rPr lang="en-US" sz="1100" spc="-25" dirty="0">
                <a:latin typeface="Lucida Sans"/>
                <a:cs typeface="Lucida Sans"/>
              </a:rPr>
              <a:t> </a:t>
            </a:r>
            <a:r>
              <a:rPr lang="en-US" sz="1100" spc="-40" dirty="0">
                <a:latin typeface="Lucida Sans"/>
                <a:cs typeface="Lucida Sans"/>
              </a:rPr>
              <a:t>College</a:t>
            </a:r>
            <a:r>
              <a:rPr lang="en-US" sz="1100" spc="-35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students.</a:t>
            </a:r>
            <a:r>
              <a:rPr lang="en-US" sz="1100" spc="-25" dirty="0">
                <a:latin typeface="Lucida Sans"/>
                <a:cs typeface="Lucida Sans"/>
              </a:rPr>
              <a:t> </a:t>
            </a:r>
            <a:r>
              <a:rPr lang="en-US" sz="1100" spc="-40" dirty="0">
                <a:latin typeface="Lucida Sans"/>
                <a:cs typeface="Lucida Sans"/>
              </a:rPr>
              <a:t>Findings</a:t>
            </a:r>
            <a:r>
              <a:rPr lang="en-US" sz="1100" spc="-20" dirty="0">
                <a:latin typeface="Lucida Sans"/>
                <a:cs typeface="Lucida Sans"/>
              </a:rPr>
              <a:t> </a:t>
            </a:r>
            <a:r>
              <a:rPr lang="en-US" sz="1100" spc="-30" dirty="0">
                <a:latin typeface="Lucida Sans"/>
                <a:cs typeface="Lucida Sans"/>
              </a:rPr>
              <a:t>in</a:t>
            </a:r>
            <a:r>
              <a:rPr lang="en-US" sz="1100" spc="-25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this </a:t>
            </a:r>
            <a:r>
              <a:rPr lang="en-US" sz="1100" spc="-10" dirty="0">
                <a:latin typeface="Lucida Sans"/>
                <a:cs typeface="Lucida Sans"/>
              </a:rPr>
              <a:t>report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should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not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dirty="0">
                <a:latin typeface="Lucida Sans"/>
                <a:cs typeface="Lucida Sans"/>
              </a:rPr>
              <a:t>be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used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to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make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35" dirty="0">
                <a:latin typeface="Lucida Sans"/>
                <a:cs typeface="Lucida Sans"/>
              </a:rPr>
              <a:t>conclusions</a:t>
            </a:r>
            <a:r>
              <a:rPr lang="en-US" sz="1100" spc="-50" dirty="0">
                <a:latin typeface="Lucida Sans"/>
                <a:cs typeface="Lucida Sans"/>
              </a:rPr>
              <a:t> </a:t>
            </a:r>
            <a:r>
              <a:rPr lang="en-US" sz="1100" spc="-20" dirty="0">
                <a:latin typeface="Lucida Sans"/>
                <a:cs typeface="Lucida Sans"/>
              </a:rPr>
              <a:t>about</a:t>
            </a:r>
            <a:r>
              <a:rPr lang="en-US" sz="1100" spc="-55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the </a:t>
            </a:r>
            <a:r>
              <a:rPr lang="en-US" sz="1100" spc="-20" dirty="0">
                <a:latin typeface="Lucida Sans"/>
                <a:cs typeface="Lucida Sans"/>
              </a:rPr>
              <a:t>entire</a:t>
            </a:r>
            <a:r>
              <a:rPr lang="en-US" sz="1100" spc="-30" dirty="0">
                <a:latin typeface="Lucida Sans"/>
                <a:cs typeface="Lucida Sans"/>
              </a:rPr>
              <a:t> </a:t>
            </a:r>
            <a:r>
              <a:rPr lang="en-US" sz="1100" spc="-25" dirty="0">
                <a:latin typeface="Lucida Sans"/>
                <a:cs typeface="Lucida Sans"/>
              </a:rPr>
              <a:t>student </a:t>
            </a:r>
            <a:r>
              <a:rPr lang="en-US" sz="1100" spc="-10" dirty="0">
                <a:latin typeface="Lucida Sans"/>
                <a:cs typeface="Lucida Sans"/>
              </a:rPr>
              <a:t>population.</a:t>
            </a:r>
            <a:endParaRPr lang="en-US" sz="1100" dirty="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lang="en-US" sz="1100" dirty="0">
              <a:latin typeface="Lucida Sans"/>
              <a:cs typeface="Lucida Sans"/>
            </a:endParaRPr>
          </a:p>
          <a:p>
            <a:pPr marL="1114425">
              <a:lnSpc>
                <a:spcPct val="100000"/>
              </a:lnSpc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1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10" dirty="0">
                <a:solidFill>
                  <a:srgbClr val="585858"/>
                </a:solidFill>
                <a:latin typeface="Arial Black"/>
                <a:cs typeface="Arial Black"/>
              </a:rPr>
              <a:t>Race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" dirty="0">
                <a:solidFill>
                  <a:srgbClr val="585858"/>
                </a:solidFill>
                <a:latin typeface="Arial Black"/>
                <a:cs typeface="Arial Black"/>
              </a:rPr>
              <a:t>ethnicity</a:t>
            </a:r>
            <a:endParaRPr lang="en-US" sz="1000" dirty="0">
              <a:latin typeface="Arial Black"/>
              <a:cs typeface="Arial Black"/>
            </a:endParaRPr>
          </a:p>
        </p:txBody>
      </p:sp>
      <p:sp>
        <p:nvSpPr>
          <p:cNvPr id="13" name="Text: White"/>
          <p:cNvSpPr txBox="1"/>
          <p:nvPr/>
        </p:nvSpPr>
        <p:spPr>
          <a:xfrm>
            <a:off x="982941" y="4168140"/>
            <a:ext cx="3352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White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1" name="Text: 59%"/>
          <p:cNvSpPr txBox="1"/>
          <p:nvPr/>
        </p:nvSpPr>
        <p:spPr>
          <a:xfrm>
            <a:off x="3407839" y="4141473"/>
            <a:ext cx="2800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4" name="Text: BIPOC"/>
          <p:cNvSpPr txBox="1"/>
          <p:nvPr/>
        </p:nvSpPr>
        <p:spPr>
          <a:xfrm>
            <a:off x="956510" y="4634865"/>
            <a:ext cx="3619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BIPOC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2" name="Text: 41%"/>
          <p:cNvSpPr txBox="1"/>
          <p:nvPr/>
        </p:nvSpPr>
        <p:spPr>
          <a:xfrm>
            <a:off x="2816958" y="4617723"/>
            <a:ext cx="2800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41%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414912" y="5901106"/>
            <a:ext cx="2134870" cy="954405"/>
            <a:chOff x="1414912" y="5901106"/>
            <a:chExt cx="2134870" cy="954405"/>
          </a:xfrm>
        </p:grpSpPr>
        <p:sp>
          <p:nvSpPr>
            <p:cNvPr id="16" name="object 16"/>
            <p:cNvSpPr/>
            <p:nvPr/>
          </p:nvSpPr>
          <p:spPr>
            <a:xfrm>
              <a:off x="1419675" y="5905868"/>
              <a:ext cx="0" cy="944880"/>
            </a:xfrm>
            <a:custGeom>
              <a:avLst/>
              <a:gdLst/>
              <a:ahLst/>
              <a:cxnLst/>
              <a:rect l="l" t="t" r="r" b="b"/>
              <a:pathLst>
                <a:path h="944879">
                  <a:moveTo>
                    <a:pt x="0" y="0"/>
                  </a:moveTo>
                  <a:lnTo>
                    <a:pt x="0" y="944860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24432" y="5970206"/>
              <a:ext cx="2125345" cy="811530"/>
            </a:xfrm>
            <a:custGeom>
              <a:avLst/>
              <a:gdLst/>
              <a:ahLst/>
              <a:cxnLst/>
              <a:rect l="l" t="t" r="r" b="b"/>
              <a:pathLst>
                <a:path w="2125345" h="811529">
                  <a:moveTo>
                    <a:pt x="228727" y="629907"/>
                  </a:moveTo>
                  <a:lnTo>
                    <a:pt x="0" y="629907"/>
                  </a:lnTo>
                  <a:lnTo>
                    <a:pt x="0" y="811237"/>
                  </a:lnTo>
                  <a:lnTo>
                    <a:pt x="228727" y="811237"/>
                  </a:lnTo>
                  <a:lnTo>
                    <a:pt x="228727" y="629907"/>
                  </a:lnTo>
                  <a:close/>
                </a:path>
                <a:path w="2125345" h="811529">
                  <a:moveTo>
                    <a:pt x="800544" y="314947"/>
                  </a:moveTo>
                  <a:lnTo>
                    <a:pt x="0" y="314947"/>
                  </a:lnTo>
                  <a:lnTo>
                    <a:pt x="0" y="496290"/>
                  </a:lnTo>
                  <a:lnTo>
                    <a:pt x="800544" y="496290"/>
                  </a:lnTo>
                  <a:lnTo>
                    <a:pt x="800544" y="314947"/>
                  </a:lnTo>
                  <a:close/>
                </a:path>
                <a:path w="2125345" h="811529">
                  <a:moveTo>
                    <a:pt x="2125268" y="0"/>
                  </a:moveTo>
                  <a:lnTo>
                    <a:pt x="0" y="0"/>
                  </a:lnTo>
                  <a:lnTo>
                    <a:pt x="0" y="181330"/>
                  </a:lnTo>
                  <a:lnTo>
                    <a:pt x="2125268" y="181330"/>
                  </a:lnTo>
                  <a:lnTo>
                    <a:pt x="2125268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Text: Fig. 2 Gender identity"/>
          <p:cNvSpPr txBox="1"/>
          <p:nvPr/>
        </p:nvSpPr>
        <p:spPr>
          <a:xfrm>
            <a:off x="1728020" y="5567401"/>
            <a:ext cx="13766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2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Gender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25" dirty="0">
                <a:solidFill>
                  <a:srgbClr val="585858"/>
                </a:solidFill>
                <a:latin typeface="Arial Black"/>
                <a:cs typeface="Arial Black"/>
              </a:rPr>
              <a:t>identity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22" name="Text: Women"/>
          <p:cNvSpPr txBox="1"/>
          <p:nvPr/>
        </p:nvSpPr>
        <p:spPr>
          <a:xfrm>
            <a:off x="843859" y="5990263"/>
            <a:ext cx="44132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Women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19" name="Text: 67%"/>
          <p:cNvSpPr txBox="1"/>
          <p:nvPr/>
        </p:nvSpPr>
        <p:spPr>
          <a:xfrm>
            <a:off x="3575125" y="596354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Men"/>
          <p:cNvSpPr txBox="1"/>
          <p:nvPr/>
        </p:nvSpPr>
        <p:spPr>
          <a:xfrm>
            <a:off x="1021886" y="6305216"/>
            <a:ext cx="26352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Men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0" name="Text: 26%"/>
          <p:cNvSpPr txBox="1"/>
          <p:nvPr/>
        </p:nvSpPr>
        <p:spPr>
          <a:xfrm>
            <a:off x="2250409" y="627849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TGQN"/>
          <p:cNvSpPr txBox="1"/>
          <p:nvPr/>
        </p:nvSpPr>
        <p:spPr>
          <a:xfrm>
            <a:off x="937765" y="6620170"/>
            <a:ext cx="34734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TGQN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1" name="Text: 7%"/>
          <p:cNvSpPr txBox="1"/>
          <p:nvPr/>
        </p:nvSpPr>
        <p:spPr>
          <a:xfrm>
            <a:off x="1678589" y="659345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7%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442397" y="1023617"/>
            <a:ext cx="2239645" cy="1224280"/>
            <a:chOff x="6442397" y="1023617"/>
            <a:chExt cx="2239645" cy="1224280"/>
          </a:xfrm>
        </p:grpSpPr>
        <p:sp>
          <p:nvSpPr>
            <p:cNvPr id="42" name="object 42"/>
            <p:cNvSpPr/>
            <p:nvPr/>
          </p:nvSpPr>
          <p:spPr>
            <a:xfrm>
              <a:off x="6447160" y="1028380"/>
              <a:ext cx="0" cy="1214755"/>
            </a:xfrm>
            <a:custGeom>
              <a:avLst/>
              <a:gdLst/>
              <a:ahLst/>
              <a:cxnLst/>
              <a:rect l="l" t="t" r="r" b="b"/>
              <a:pathLst>
                <a:path h="1214755">
                  <a:moveTo>
                    <a:pt x="0" y="0"/>
                  </a:moveTo>
                  <a:lnTo>
                    <a:pt x="0" y="1214731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51917" y="1093088"/>
              <a:ext cx="2230120" cy="1083310"/>
            </a:xfrm>
            <a:custGeom>
              <a:avLst/>
              <a:gdLst/>
              <a:ahLst/>
              <a:cxnLst/>
              <a:rect l="l" t="t" r="r" b="b"/>
              <a:pathLst>
                <a:path w="2230120" h="1083310">
                  <a:moveTo>
                    <a:pt x="590880" y="607364"/>
                  </a:moveTo>
                  <a:lnTo>
                    <a:pt x="0" y="607364"/>
                  </a:lnTo>
                  <a:lnTo>
                    <a:pt x="0" y="779538"/>
                  </a:lnTo>
                  <a:lnTo>
                    <a:pt x="590880" y="779538"/>
                  </a:lnTo>
                  <a:lnTo>
                    <a:pt x="590880" y="607364"/>
                  </a:lnTo>
                  <a:close/>
                </a:path>
                <a:path w="2230120" h="1083310">
                  <a:moveTo>
                    <a:pt x="733831" y="0"/>
                  </a:moveTo>
                  <a:lnTo>
                    <a:pt x="0" y="0"/>
                  </a:lnTo>
                  <a:lnTo>
                    <a:pt x="0" y="172173"/>
                  </a:lnTo>
                  <a:lnTo>
                    <a:pt x="733831" y="172173"/>
                  </a:lnTo>
                  <a:lnTo>
                    <a:pt x="733831" y="0"/>
                  </a:lnTo>
                  <a:close/>
                </a:path>
                <a:path w="2230120" h="1083310">
                  <a:moveTo>
                    <a:pt x="838669" y="303682"/>
                  </a:moveTo>
                  <a:lnTo>
                    <a:pt x="0" y="303682"/>
                  </a:lnTo>
                  <a:lnTo>
                    <a:pt x="0" y="475856"/>
                  </a:lnTo>
                  <a:lnTo>
                    <a:pt x="838669" y="475856"/>
                  </a:lnTo>
                  <a:lnTo>
                    <a:pt x="838669" y="303682"/>
                  </a:lnTo>
                  <a:close/>
                </a:path>
                <a:path w="2230120" h="1083310">
                  <a:moveTo>
                    <a:pt x="2230094" y="911047"/>
                  </a:moveTo>
                  <a:lnTo>
                    <a:pt x="0" y="911047"/>
                  </a:lnTo>
                  <a:lnTo>
                    <a:pt x="0" y="1083221"/>
                  </a:lnTo>
                  <a:lnTo>
                    <a:pt x="2230094" y="1083221"/>
                  </a:lnTo>
                  <a:lnTo>
                    <a:pt x="2230094" y="911047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Text: Fig. 3 Age"/>
          <p:cNvSpPr txBox="1"/>
          <p:nvPr/>
        </p:nvSpPr>
        <p:spPr>
          <a:xfrm>
            <a:off x="7250320" y="689204"/>
            <a:ext cx="615315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3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70" dirty="0">
                <a:solidFill>
                  <a:srgbClr val="585858"/>
                </a:solidFill>
                <a:latin typeface="Arial Black"/>
                <a:cs typeface="Arial Black"/>
              </a:rPr>
              <a:t>Age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49" name="Text: 18- 20"/>
          <p:cNvSpPr txBox="1"/>
          <p:nvPr/>
        </p:nvSpPr>
        <p:spPr>
          <a:xfrm>
            <a:off x="5988758" y="1103421"/>
            <a:ext cx="32448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18-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20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5" name="Text: 17%"/>
          <p:cNvSpPr txBox="1"/>
          <p:nvPr/>
        </p:nvSpPr>
        <p:spPr>
          <a:xfrm>
            <a:off x="7211182" y="1086207"/>
            <a:ext cx="280035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0" name="Text: 21- 24"/>
          <p:cNvSpPr txBox="1"/>
          <p:nvPr/>
        </p:nvSpPr>
        <p:spPr>
          <a:xfrm>
            <a:off x="5988758" y="1409495"/>
            <a:ext cx="32448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21-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24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6" name="Text: 19%"/>
          <p:cNvSpPr txBox="1"/>
          <p:nvPr/>
        </p:nvSpPr>
        <p:spPr>
          <a:xfrm>
            <a:off x="7316016" y="1392281"/>
            <a:ext cx="280035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1" name="Text: 25- 29"/>
          <p:cNvSpPr txBox="1"/>
          <p:nvPr/>
        </p:nvSpPr>
        <p:spPr>
          <a:xfrm>
            <a:off x="5988758" y="1706004"/>
            <a:ext cx="32448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25-</a:t>
            </a:r>
            <a:r>
              <a:rPr lang="en-US" sz="900" spc="-35" dirty="0">
                <a:solidFill>
                  <a:srgbClr val="585858"/>
                </a:solidFill>
                <a:latin typeface="Lucida Sans"/>
                <a:cs typeface="Lucida Sans"/>
              </a:rPr>
              <a:t>29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7" name="Text: 13%"/>
          <p:cNvSpPr txBox="1"/>
          <p:nvPr/>
        </p:nvSpPr>
        <p:spPr>
          <a:xfrm>
            <a:off x="7068227" y="1688791"/>
            <a:ext cx="280035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2" name="Text: 30+"/>
          <p:cNvSpPr txBox="1"/>
          <p:nvPr/>
        </p:nvSpPr>
        <p:spPr>
          <a:xfrm>
            <a:off x="6090796" y="2012078"/>
            <a:ext cx="22225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50" dirty="0">
                <a:solidFill>
                  <a:srgbClr val="585858"/>
                </a:solidFill>
                <a:latin typeface="Lucida Sans"/>
                <a:cs typeface="Lucida Sans"/>
              </a:rPr>
              <a:t>30+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8" name="Text: 51%"/>
          <p:cNvSpPr txBox="1"/>
          <p:nvPr/>
        </p:nvSpPr>
        <p:spPr>
          <a:xfrm>
            <a:off x="8707444" y="1994865"/>
            <a:ext cx="280035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51%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529202" y="3508171"/>
            <a:ext cx="2134870" cy="954405"/>
            <a:chOff x="6529202" y="3508171"/>
            <a:chExt cx="2134870" cy="954405"/>
          </a:xfrm>
        </p:grpSpPr>
        <p:sp>
          <p:nvSpPr>
            <p:cNvPr id="26" name="object 26"/>
            <p:cNvSpPr/>
            <p:nvPr/>
          </p:nvSpPr>
          <p:spPr>
            <a:xfrm>
              <a:off x="6533964" y="3512934"/>
              <a:ext cx="0" cy="944880"/>
            </a:xfrm>
            <a:custGeom>
              <a:avLst/>
              <a:gdLst/>
              <a:ahLst/>
              <a:cxnLst/>
              <a:rect l="l" t="t" r="r" b="b"/>
              <a:pathLst>
                <a:path h="944879">
                  <a:moveTo>
                    <a:pt x="0" y="0"/>
                  </a:moveTo>
                  <a:lnTo>
                    <a:pt x="0" y="944860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38721" y="3626294"/>
              <a:ext cx="2125345" cy="711200"/>
            </a:xfrm>
            <a:custGeom>
              <a:avLst/>
              <a:gdLst/>
              <a:ahLst/>
              <a:cxnLst/>
              <a:rect l="l" t="t" r="r" b="b"/>
              <a:pathLst>
                <a:path w="2125345" h="711200">
                  <a:moveTo>
                    <a:pt x="1038809" y="472440"/>
                  </a:moveTo>
                  <a:lnTo>
                    <a:pt x="0" y="472440"/>
                  </a:lnTo>
                  <a:lnTo>
                    <a:pt x="0" y="711034"/>
                  </a:lnTo>
                  <a:lnTo>
                    <a:pt x="1038809" y="711034"/>
                  </a:lnTo>
                  <a:lnTo>
                    <a:pt x="1038809" y="472440"/>
                  </a:lnTo>
                  <a:close/>
                </a:path>
                <a:path w="2125345" h="711200">
                  <a:moveTo>
                    <a:pt x="2125268" y="0"/>
                  </a:moveTo>
                  <a:lnTo>
                    <a:pt x="0" y="0"/>
                  </a:lnTo>
                  <a:lnTo>
                    <a:pt x="0" y="238607"/>
                  </a:lnTo>
                  <a:lnTo>
                    <a:pt x="2125268" y="238607"/>
                  </a:lnTo>
                  <a:lnTo>
                    <a:pt x="2125268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Text: Fig. 4 Sexual orientation"/>
          <p:cNvSpPr txBox="1"/>
          <p:nvPr/>
        </p:nvSpPr>
        <p:spPr>
          <a:xfrm>
            <a:off x="6758824" y="3174467"/>
            <a:ext cx="15532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4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80" dirty="0">
                <a:solidFill>
                  <a:srgbClr val="585858"/>
                </a:solidFill>
                <a:latin typeface="Arial Black"/>
                <a:cs typeface="Arial Black"/>
              </a:rPr>
              <a:t>Sexual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Arial Black"/>
                <a:cs typeface="Arial Black"/>
              </a:rPr>
              <a:t>orientation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31" name="Text: Straight"/>
          <p:cNvSpPr txBox="1"/>
          <p:nvPr/>
        </p:nvSpPr>
        <p:spPr>
          <a:xfrm>
            <a:off x="5958530" y="3673681"/>
            <a:ext cx="44132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Straight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9" name="Text: 67%"/>
          <p:cNvSpPr txBox="1"/>
          <p:nvPr/>
        </p:nvSpPr>
        <p:spPr>
          <a:xfrm>
            <a:off x="8689416" y="3646961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2" name="Text: LGB+"/>
          <p:cNvSpPr txBox="1"/>
          <p:nvPr/>
        </p:nvSpPr>
        <p:spPr>
          <a:xfrm>
            <a:off x="6091573" y="4141339"/>
            <a:ext cx="307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LGB+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0" name="Text: 33%"/>
          <p:cNvSpPr txBox="1"/>
          <p:nvPr/>
        </p:nvSpPr>
        <p:spPr>
          <a:xfrm>
            <a:off x="7602957" y="4124163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33%</a:t>
            </a:r>
            <a:endParaRPr lang="en-US" sz="10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327924" y="5785916"/>
            <a:ext cx="2192655" cy="954405"/>
            <a:chOff x="6327924" y="5785916"/>
            <a:chExt cx="2192655" cy="954405"/>
          </a:xfrm>
        </p:grpSpPr>
        <p:sp>
          <p:nvSpPr>
            <p:cNvPr id="34" name="object 34"/>
            <p:cNvSpPr/>
            <p:nvPr/>
          </p:nvSpPr>
          <p:spPr>
            <a:xfrm>
              <a:off x="6332687" y="5790679"/>
              <a:ext cx="0" cy="944880"/>
            </a:xfrm>
            <a:custGeom>
              <a:avLst/>
              <a:gdLst/>
              <a:ahLst/>
              <a:cxnLst/>
              <a:rect l="l" t="t" r="r" b="b"/>
              <a:pathLst>
                <a:path h="944879">
                  <a:moveTo>
                    <a:pt x="0" y="0"/>
                  </a:moveTo>
                  <a:lnTo>
                    <a:pt x="0" y="944860"/>
                  </a:lnTo>
                </a:path>
              </a:pathLst>
            </a:custGeom>
            <a:ln w="953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337452" y="5904039"/>
              <a:ext cx="2183130" cy="711200"/>
            </a:xfrm>
            <a:custGeom>
              <a:avLst/>
              <a:gdLst/>
              <a:ahLst/>
              <a:cxnLst/>
              <a:rect l="l" t="t" r="r" b="b"/>
              <a:pathLst>
                <a:path w="2183129" h="711200">
                  <a:moveTo>
                    <a:pt x="571842" y="472440"/>
                  </a:moveTo>
                  <a:lnTo>
                    <a:pt x="0" y="472440"/>
                  </a:lnTo>
                  <a:lnTo>
                    <a:pt x="0" y="711034"/>
                  </a:lnTo>
                  <a:lnTo>
                    <a:pt x="571842" y="711034"/>
                  </a:lnTo>
                  <a:lnTo>
                    <a:pt x="571842" y="472440"/>
                  </a:lnTo>
                  <a:close/>
                </a:path>
                <a:path w="2183129" h="711200">
                  <a:moveTo>
                    <a:pt x="2182533" y="0"/>
                  </a:moveTo>
                  <a:lnTo>
                    <a:pt x="0" y="0"/>
                  </a:lnTo>
                  <a:lnTo>
                    <a:pt x="0" y="238607"/>
                  </a:lnTo>
                  <a:lnTo>
                    <a:pt x="2182533" y="238607"/>
                  </a:lnTo>
                  <a:lnTo>
                    <a:pt x="2182533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Text: Fig. 5 Disability status"/>
          <p:cNvSpPr txBox="1"/>
          <p:nvPr/>
        </p:nvSpPr>
        <p:spPr>
          <a:xfrm>
            <a:off x="6858981" y="5452212"/>
            <a:ext cx="140779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5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Disability</a:t>
            </a:r>
            <a:r>
              <a:rPr lang="en-US" sz="10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status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39" name="Text: No"/>
          <p:cNvSpPr txBox="1"/>
          <p:nvPr/>
        </p:nvSpPr>
        <p:spPr>
          <a:xfrm>
            <a:off x="6017101" y="5951426"/>
            <a:ext cx="180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7" name="Text: 79%"/>
          <p:cNvSpPr txBox="1"/>
          <p:nvPr/>
        </p:nvSpPr>
        <p:spPr>
          <a:xfrm>
            <a:off x="8545409" y="5924706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79%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0" name="Text: Yes"/>
          <p:cNvSpPr txBox="1"/>
          <p:nvPr/>
        </p:nvSpPr>
        <p:spPr>
          <a:xfrm>
            <a:off x="5989653" y="6419084"/>
            <a:ext cx="20827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8" name="Text: 21%"/>
          <p:cNvSpPr txBox="1"/>
          <p:nvPr/>
        </p:nvSpPr>
        <p:spPr>
          <a:xfrm>
            <a:off x="6934718" y="6401908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7540" y="5249417"/>
            <a:ext cx="3716020" cy="0"/>
          </a:xfrm>
          <a:custGeom>
            <a:avLst/>
            <a:gdLst/>
            <a:ahLst/>
            <a:cxnLst/>
            <a:rect l="l" t="t" r="r" b="b"/>
            <a:pathLst>
              <a:path w="3716020">
                <a:moveTo>
                  <a:pt x="0" y="0"/>
                </a:moveTo>
                <a:lnTo>
                  <a:pt x="3715893" y="0"/>
                </a:lnTo>
              </a:path>
            </a:pathLst>
          </a:custGeom>
          <a:ln w="12700">
            <a:solidFill>
              <a:srgbClr val="B6B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Text: Berkshire Community College Student Experience Survey 20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55" name="Text: 10"/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7</a:t>
            </a:fld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SURVEY OVERVIEW | Study Demographics"/>
          <p:cNvSpPr txBox="1"/>
          <p:nvPr/>
        </p:nvSpPr>
        <p:spPr>
          <a:xfrm>
            <a:off x="640206" y="568325"/>
            <a:ext cx="35750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Demographics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title: Participant Demographics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950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20" dirty="0"/>
              <a:t>Participant</a:t>
            </a:r>
            <a:r>
              <a:rPr lang="en-US" spc="-114" dirty="0"/>
              <a:t> </a:t>
            </a:r>
            <a:r>
              <a:rPr lang="en-US" spc="-130" dirty="0"/>
              <a:t>Demographics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74650" y="1997075"/>
            <a:ext cx="2988310" cy="2231390"/>
            <a:chOff x="374650" y="1997075"/>
            <a:chExt cx="2988310" cy="2231390"/>
          </a:xfrm>
        </p:grpSpPr>
        <p:sp>
          <p:nvSpPr>
            <p:cNvPr id="6" name="object 6"/>
            <p:cNvSpPr/>
            <p:nvPr/>
          </p:nvSpPr>
          <p:spPr>
            <a:xfrm>
              <a:off x="374650" y="1997075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10" h="2231390">
                  <a:moveTo>
                    <a:pt x="2774188" y="0"/>
                  </a:moveTo>
                  <a:lnTo>
                    <a:pt x="214122" y="0"/>
                  </a:lnTo>
                  <a:lnTo>
                    <a:pt x="165031" y="5656"/>
                  </a:lnTo>
                  <a:lnTo>
                    <a:pt x="119965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1"/>
                  </a:lnTo>
                  <a:lnTo>
                    <a:pt x="21766" y="2111297"/>
                  </a:lnTo>
                  <a:lnTo>
                    <a:pt x="47046" y="2151055"/>
                  </a:lnTo>
                  <a:lnTo>
                    <a:pt x="80207" y="2184216"/>
                  </a:lnTo>
                  <a:lnTo>
                    <a:pt x="119965" y="2209496"/>
                  </a:lnTo>
                  <a:lnTo>
                    <a:pt x="165031" y="2225606"/>
                  </a:lnTo>
                  <a:lnTo>
                    <a:pt x="214122" y="2231263"/>
                  </a:lnTo>
                  <a:lnTo>
                    <a:pt x="2774188" y="2231263"/>
                  </a:lnTo>
                  <a:lnTo>
                    <a:pt x="2823278" y="2225606"/>
                  </a:lnTo>
                  <a:lnTo>
                    <a:pt x="2868344" y="2209496"/>
                  </a:lnTo>
                  <a:lnTo>
                    <a:pt x="2908102" y="2184216"/>
                  </a:lnTo>
                  <a:lnTo>
                    <a:pt x="2941263" y="2151055"/>
                  </a:lnTo>
                  <a:lnTo>
                    <a:pt x="2966542" y="2111297"/>
                  </a:lnTo>
                  <a:lnTo>
                    <a:pt x="2982653" y="2066231"/>
                  </a:lnTo>
                  <a:lnTo>
                    <a:pt x="2988309" y="2017140"/>
                  </a:lnTo>
                  <a:lnTo>
                    <a:pt x="2988309" y="214121"/>
                  </a:lnTo>
                  <a:lnTo>
                    <a:pt x="2982653" y="165031"/>
                  </a:lnTo>
                  <a:lnTo>
                    <a:pt x="2966542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4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4921" y="263269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33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9682" y="2759912"/>
              <a:ext cx="1163320" cy="970280"/>
            </a:xfrm>
            <a:custGeom>
              <a:avLst/>
              <a:gdLst/>
              <a:ahLst/>
              <a:cxnLst/>
              <a:rect l="l" t="t" r="r" b="b"/>
              <a:pathLst>
                <a:path w="1163320" h="970279">
                  <a:moveTo>
                    <a:pt x="753110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753110" y="970114"/>
                  </a:lnTo>
                  <a:lnTo>
                    <a:pt x="753110" y="616470"/>
                  </a:lnTo>
                  <a:close/>
                </a:path>
                <a:path w="1163320" h="970279">
                  <a:moveTo>
                    <a:pt x="1163040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163040" y="353631"/>
                  </a:lnTo>
                  <a:lnTo>
                    <a:pt x="1163040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535045" y="1997075"/>
            <a:ext cx="2988310" cy="2231390"/>
            <a:chOff x="3535045" y="1997075"/>
            <a:chExt cx="2988310" cy="2231390"/>
          </a:xfrm>
        </p:grpSpPr>
        <p:sp>
          <p:nvSpPr>
            <p:cNvPr id="10" name="object 10"/>
            <p:cNvSpPr/>
            <p:nvPr/>
          </p:nvSpPr>
          <p:spPr>
            <a:xfrm>
              <a:off x="3535045" y="1997075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09" h="2231390">
                  <a:moveTo>
                    <a:pt x="2774188" y="0"/>
                  </a:moveTo>
                  <a:lnTo>
                    <a:pt x="214121" y="0"/>
                  </a:lnTo>
                  <a:lnTo>
                    <a:pt x="165031" y="5656"/>
                  </a:lnTo>
                  <a:lnTo>
                    <a:pt x="119964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1"/>
                  </a:lnTo>
                  <a:lnTo>
                    <a:pt x="21766" y="2111297"/>
                  </a:lnTo>
                  <a:lnTo>
                    <a:pt x="47046" y="2151055"/>
                  </a:lnTo>
                  <a:lnTo>
                    <a:pt x="80207" y="2184216"/>
                  </a:lnTo>
                  <a:lnTo>
                    <a:pt x="119964" y="2209496"/>
                  </a:lnTo>
                  <a:lnTo>
                    <a:pt x="165031" y="2225606"/>
                  </a:lnTo>
                  <a:lnTo>
                    <a:pt x="214121" y="2231263"/>
                  </a:lnTo>
                  <a:lnTo>
                    <a:pt x="2774188" y="2231263"/>
                  </a:lnTo>
                  <a:lnTo>
                    <a:pt x="2823278" y="2225606"/>
                  </a:lnTo>
                  <a:lnTo>
                    <a:pt x="2868345" y="2209496"/>
                  </a:lnTo>
                  <a:lnTo>
                    <a:pt x="2908102" y="2184216"/>
                  </a:lnTo>
                  <a:lnTo>
                    <a:pt x="2941263" y="2151055"/>
                  </a:lnTo>
                  <a:lnTo>
                    <a:pt x="2966543" y="2111297"/>
                  </a:lnTo>
                  <a:lnTo>
                    <a:pt x="2982653" y="2066231"/>
                  </a:lnTo>
                  <a:lnTo>
                    <a:pt x="2988310" y="2017140"/>
                  </a:lnTo>
                  <a:lnTo>
                    <a:pt x="2988310" y="214121"/>
                  </a:lnTo>
                  <a:lnTo>
                    <a:pt x="2982653" y="165031"/>
                  </a:lnTo>
                  <a:lnTo>
                    <a:pt x="2966543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5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85127" y="263269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51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89895" y="2759912"/>
              <a:ext cx="1547495" cy="970280"/>
            </a:xfrm>
            <a:custGeom>
              <a:avLst/>
              <a:gdLst/>
              <a:ahLst/>
              <a:cxnLst/>
              <a:rect l="l" t="t" r="r" b="b"/>
              <a:pathLst>
                <a:path w="1547495" h="970279">
                  <a:moveTo>
                    <a:pt x="391629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391629" y="970114"/>
                  </a:lnTo>
                  <a:lnTo>
                    <a:pt x="391629" y="616470"/>
                  </a:lnTo>
                  <a:close/>
                </a:path>
                <a:path w="1547495" h="970279">
                  <a:moveTo>
                    <a:pt x="1547406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547406" y="353631"/>
                  </a:lnTo>
                  <a:lnTo>
                    <a:pt x="1547406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6693661" y="1997075"/>
            <a:ext cx="2988310" cy="2231390"/>
            <a:chOff x="6693661" y="1997075"/>
            <a:chExt cx="2988310" cy="2231390"/>
          </a:xfrm>
        </p:grpSpPr>
        <p:sp>
          <p:nvSpPr>
            <p:cNvPr id="44" name="object 44"/>
            <p:cNvSpPr/>
            <p:nvPr/>
          </p:nvSpPr>
          <p:spPr>
            <a:xfrm>
              <a:off x="6693661" y="1997075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09" h="2231390">
                  <a:moveTo>
                    <a:pt x="2774188" y="0"/>
                  </a:moveTo>
                  <a:lnTo>
                    <a:pt x="214121" y="0"/>
                  </a:lnTo>
                  <a:lnTo>
                    <a:pt x="165031" y="5656"/>
                  </a:lnTo>
                  <a:lnTo>
                    <a:pt x="119964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1"/>
                  </a:lnTo>
                  <a:lnTo>
                    <a:pt x="21766" y="2111297"/>
                  </a:lnTo>
                  <a:lnTo>
                    <a:pt x="47046" y="2151055"/>
                  </a:lnTo>
                  <a:lnTo>
                    <a:pt x="80207" y="2184216"/>
                  </a:lnTo>
                  <a:lnTo>
                    <a:pt x="119964" y="2209496"/>
                  </a:lnTo>
                  <a:lnTo>
                    <a:pt x="165031" y="2225606"/>
                  </a:lnTo>
                  <a:lnTo>
                    <a:pt x="214121" y="2231263"/>
                  </a:lnTo>
                  <a:lnTo>
                    <a:pt x="2774188" y="2231263"/>
                  </a:lnTo>
                  <a:lnTo>
                    <a:pt x="2823278" y="2225606"/>
                  </a:lnTo>
                  <a:lnTo>
                    <a:pt x="2868344" y="2209496"/>
                  </a:lnTo>
                  <a:lnTo>
                    <a:pt x="2908102" y="2184216"/>
                  </a:lnTo>
                  <a:lnTo>
                    <a:pt x="2941263" y="2151055"/>
                  </a:lnTo>
                  <a:lnTo>
                    <a:pt x="2966542" y="2111297"/>
                  </a:lnTo>
                  <a:lnTo>
                    <a:pt x="2982653" y="2066231"/>
                  </a:lnTo>
                  <a:lnTo>
                    <a:pt x="2988309" y="2017140"/>
                  </a:lnTo>
                  <a:lnTo>
                    <a:pt x="2988309" y="214121"/>
                  </a:lnTo>
                  <a:lnTo>
                    <a:pt x="2982653" y="165031"/>
                  </a:lnTo>
                  <a:lnTo>
                    <a:pt x="2966542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4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450506" y="263269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37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455268" y="2759912"/>
              <a:ext cx="1536065" cy="970280"/>
            </a:xfrm>
            <a:custGeom>
              <a:avLst/>
              <a:gdLst/>
              <a:ahLst/>
              <a:cxnLst/>
              <a:rect l="l" t="t" r="r" b="b"/>
              <a:pathLst>
                <a:path w="1536065" h="970279">
                  <a:moveTo>
                    <a:pt x="972858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972858" y="970114"/>
                  </a:lnTo>
                  <a:lnTo>
                    <a:pt x="972858" y="616470"/>
                  </a:lnTo>
                  <a:close/>
                </a:path>
                <a:path w="1536065" h="970279">
                  <a:moveTo>
                    <a:pt x="1535595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535595" y="353631"/>
                  </a:lnTo>
                  <a:lnTo>
                    <a:pt x="1535595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951608" y="4411090"/>
            <a:ext cx="2988310" cy="2231390"/>
            <a:chOff x="1951608" y="4411090"/>
            <a:chExt cx="2988310" cy="2231390"/>
          </a:xfrm>
        </p:grpSpPr>
        <p:sp>
          <p:nvSpPr>
            <p:cNvPr id="14" name="object 14"/>
            <p:cNvSpPr/>
            <p:nvPr/>
          </p:nvSpPr>
          <p:spPr>
            <a:xfrm>
              <a:off x="1951608" y="4411090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10" h="2231390">
                  <a:moveTo>
                    <a:pt x="2774187" y="0"/>
                  </a:moveTo>
                  <a:lnTo>
                    <a:pt x="214122" y="0"/>
                  </a:lnTo>
                  <a:lnTo>
                    <a:pt x="165031" y="5656"/>
                  </a:lnTo>
                  <a:lnTo>
                    <a:pt x="119965" y="21767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5"/>
                  </a:lnTo>
                  <a:lnTo>
                    <a:pt x="5656" y="165031"/>
                  </a:lnTo>
                  <a:lnTo>
                    <a:pt x="0" y="214122"/>
                  </a:lnTo>
                  <a:lnTo>
                    <a:pt x="0" y="2017141"/>
                  </a:lnTo>
                  <a:lnTo>
                    <a:pt x="5656" y="2066231"/>
                  </a:lnTo>
                  <a:lnTo>
                    <a:pt x="21766" y="2111297"/>
                  </a:lnTo>
                  <a:lnTo>
                    <a:pt x="47046" y="2151055"/>
                  </a:lnTo>
                  <a:lnTo>
                    <a:pt x="80207" y="2184216"/>
                  </a:lnTo>
                  <a:lnTo>
                    <a:pt x="119965" y="2209496"/>
                  </a:lnTo>
                  <a:lnTo>
                    <a:pt x="165031" y="2225607"/>
                  </a:lnTo>
                  <a:lnTo>
                    <a:pt x="214122" y="2231263"/>
                  </a:lnTo>
                  <a:lnTo>
                    <a:pt x="2774187" y="2231263"/>
                  </a:lnTo>
                  <a:lnTo>
                    <a:pt x="2823278" y="2225607"/>
                  </a:lnTo>
                  <a:lnTo>
                    <a:pt x="2868344" y="2209496"/>
                  </a:lnTo>
                  <a:lnTo>
                    <a:pt x="2908102" y="2184216"/>
                  </a:lnTo>
                  <a:lnTo>
                    <a:pt x="2941263" y="2151055"/>
                  </a:lnTo>
                  <a:lnTo>
                    <a:pt x="2966543" y="2111297"/>
                  </a:lnTo>
                  <a:lnTo>
                    <a:pt x="2982653" y="2066231"/>
                  </a:lnTo>
                  <a:lnTo>
                    <a:pt x="2988310" y="2017141"/>
                  </a:lnTo>
                  <a:lnTo>
                    <a:pt x="2988310" y="214122"/>
                  </a:lnTo>
                  <a:lnTo>
                    <a:pt x="2982653" y="165031"/>
                  </a:lnTo>
                  <a:lnTo>
                    <a:pt x="2966543" y="119965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4" y="21767"/>
                  </a:lnTo>
                  <a:lnTo>
                    <a:pt x="2823278" y="5656"/>
                  </a:lnTo>
                  <a:lnTo>
                    <a:pt x="2774187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42637" y="505839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37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7403" y="5140020"/>
              <a:ext cx="1402080" cy="1061085"/>
            </a:xfrm>
            <a:custGeom>
              <a:avLst/>
              <a:gdLst/>
              <a:ahLst/>
              <a:cxnLst/>
              <a:rect l="l" t="t" r="r" b="b"/>
              <a:pathLst>
                <a:path w="1402079" h="1061085">
                  <a:moveTo>
                    <a:pt x="9537" y="821969"/>
                  </a:moveTo>
                  <a:lnTo>
                    <a:pt x="0" y="821969"/>
                  </a:lnTo>
                  <a:lnTo>
                    <a:pt x="0" y="1060907"/>
                  </a:lnTo>
                  <a:lnTo>
                    <a:pt x="9537" y="1060907"/>
                  </a:lnTo>
                  <a:lnTo>
                    <a:pt x="9537" y="821969"/>
                  </a:lnTo>
                  <a:close/>
                </a:path>
                <a:path w="1402079" h="1061085">
                  <a:moveTo>
                    <a:pt x="76301" y="410984"/>
                  </a:moveTo>
                  <a:lnTo>
                    <a:pt x="0" y="410984"/>
                  </a:lnTo>
                  <a:lnTo>
                    <a:pt x="0" y="649935"/>
                  </a:lnTo>
                  <a:lnTo>
                    <a:pt x="76301" y="649935"/>
                  </a:lnTo>
                  <a:lnTo>
                    <a:pt x="76301" y="410984"/>
                  </a:lnTo>
                  <a:close/>
                </a:path>
                <a:path w="1402079" h="1061085">
                  <a:moveTo>
                    <a:pt x="1402067" y="0"/>
                  </a:moveTo>
                  <a:lnTo>
                    <a:pt x="0" y="0"/>
                  </a:lnTo>
                  <a:lnTo>
                    <a:pt x="0" y="238950"/>
                  </a:lnTo>
                  <a:lnTo>
                    <a:pt x="1402067" y="238950"/>
                  </a:lnTo>
                  <a:lnTo>
                    <a:pt x="1402067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125592" y="4411090"/>
            <a:ext cx="2988310" cy="2231390"/>
            <a:chOff x="5125592" y="4411090"/>
            <a:chExt cx="2988310" cy="2231390"/>
          </a:xfrm>
        </p:grpSpPr>
        <p:sp>
          <p:nvSpPr>
            <p:cNvPr id="18" name="object 18"/>
            <p:cNvSpPr/>
            <p:nvPr/>
          </p:nvSpPr>
          <p:spPr>
            <a:xfrm>
              <a:off x="5125592" y="4411090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09" h="2231390">
                  <a:moveTo>
                    <a:pt x="2774188" y="0"/>
                  </a:moveTo>
                  <a:lnTo>
                    <a:pt x="214122" y="0"/>
                  </a:lnTo>
                  <a:lnTo>
                    <a:pt x="165031" y="5656"/>
                  </a:lnTo>
                  <a:lnTo>
                    <a:pt x="119965" y="21767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7" y="119965"/>
                  </a:lnTo>
                  <a:lnTo>
                    <a:pt x="5656" y="165031"/>
                  </a:lnTo>
                  <a:lnTo>
                    <a:pt x="0" y="214122"/>
                  </a:lnTo>
                  <a:lnTo>
                    <a:pt x="0" y="2017141"/>
                  </a:lnTo>
                  <a:lnTo>
                    <a:pt x="5656" y="2066231"/>
                  </a:lnTo>
                  <a:lnTo>
                    <a:pt x="21767" y="2111297"/>
                  </a:lnTo>
                  <a:lnTo>
                    <a:pt x="47046" y="2151055"/>
                  </a:lnTo>
                  <a:lnTo>
                    <a:pt x="80207" y="2184216"/>
                  </a:lnTo>
                  <a:lnTo>
                    <a:pt x="119965" y="2209496"/>
                  </a:lnTo>
                  <a:lnTo>
                    <a:pt x="165031" y="2225607"/>
                  </a:lnTo>
                  <a:lnTo>
                    <a:pt x="214122" y="2231263"/>
                  </a:lnTo>
                  <a:lnTo>
                    <a:pt x="2774188" y="2231263"/>
                  </a:lnTo>
                  <a:lnTo>
                    <a:pt x="2823278" y="2225607"/>
                  </a:lnTo>
                  <a:lnTo>
                    <a:pt x="2868345" y="2209496"/>
                  </a:lnTo>
                  <a:lnTo>
                    <a:pt x="2908102" y="2184216"/>
                  </a:lnTo>
                  <a:lnTo>
                    <a:pt x="2941263" y="2151055"/>
                  </a:lnTo>
                  <a:lnTo>
                    <a:pt x="2966543" y="2111297"/>
                  </a:lnTo>
                  <a:lnTo>
                    <a:pt x="2982654" y="2066231"/>
                  </a:lnTo>
                  <a:lnTo>
                    <a:pt x="2988310" y="2017141"/>
                  </a:lnTo>
                  <a:lnTo>
                    <a:pt x="2988310" y="214122"/>
                  </a:lnTo>
                  <a:lnTo>
                    <a:pt x="2982654" y="165031"/>
                  </a:lnTo>
                  <a:lnTo>
                    <a:pt x="2966543" y="119965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5" y="21767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06953" y="505839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42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11723" y="5185613"/>
              <a:ext cx="1794510" cy="970280"/>
            </a:xfrm>
            <a:custGeom>
              <a:avLst/>
              <a:gdLst/>
              <a:ahLst/>
              <a:cxnLst/>
              <a:rect l="l" t="t" r="r" b="b"/>
              <a:pathLst>
                <a:path w="1794509" h="970279">
                  <a:moveTo>
                    <a:pt x="1412227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1412227" y="970114"/>
                  </a:lnTo>
                  <a:lnTo>
                    <a:pt x="1412227" y="616470"/>
                  </a:lnTo>
                  <a:close/>
                </a:path>
                <a:path w="1794509" h="970279">
                  <a:moveTo>
                    <a:pt x="1793913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793913" y="353631"/>
                  </a:lnTo>
                  <a:lnTo>
                    <a:pt x="1793913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Text: Fig. 6 Enrollment statu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06806" y="2293757"/>
            <a:ext cx="151828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6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Enrollment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 status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22" name="Text: 61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58157" y="284339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3" name="Text: 39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48234" y="345508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Full- Ti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18398" y="2860593"/>
            <a:ext cx="51244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30" dirty="0">
                <a:solidFill>
                  <a:srgbClr val="585858"/>
                </a:solidFill>
                <a:latin typeface="Lucida Sans"/>
                <a:cs typeface="Lucida Sans"/>
              </a:rPr>
              <a:t>Full-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Time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5" name="Text: Part- Ti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5986" y="3481847"/>
            <a:ext cx="5448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dirty="0">
                <a:solidFill>
                  <a:srgbClr val="585858"/>
                </a:solidFill>
                <a:latin typeface="Lucida Sans"/>
                <a:cs typeface="Lucida Sans"/>
              </a:rPr>
              <a:t>Part-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Time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6" name="Text: Fig. 7 Transfer statu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31943" y="2293757"/>
            <a:ext cx="135064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7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Transfer 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status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27" name="Text: 80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62813" y="2843392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80%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8" name="Text: 20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07037" y="3455089"/>
            <a:ext cx="280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20%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9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68869" y="2860593"/>
            <a:ext cx="18161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0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41359" y="3481847"/>
            <a:ext cx="20891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1" name="Text: Fig. 9 Residency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877141" y="4719457"/>
            <a:ext cx="10191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9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70" dirty="0">
                <a:solidFill>
                  <a:srgbClr val="585858"/>
                </a:solidFill>
                <a:latin typeface="Arial Black"/>
                <a:cs typeface="Arial Black"/>
              </a:rPr>
              <a:t>Residency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32" name="Text: 93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31560" y="5163957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FFFFFF"/>
                </a:solidFill>
                <a:latin typeface="Arial"/>
                <a:cs typeface="Arial"/>
              </a:rPr>
              <a:t>93%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3" name="Text: 6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49161" y="5574940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4" name="Text: 1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082395" y="5985924"/>
            <a:ext cx="20955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5" name="Text: In-Sta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72354" y="5190715"/>
            <a:ext cx="43624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In-State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6" name="Text: Internationa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94357" y="5601699"/>
            <a:ext cx="7143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International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7" name="Text: Out- of- Stat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30347" y="6012682"/>
            <a:ext cx="67818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Out-</a:t>
            </a:r>
            <a:r>
              <a:rPr lang="en-US" sz="900" spc="-20" dirty="0">
                <a:solidFill>
                  <a:srgbClr val="585858"/>
                </a:solidFill>
                <a:latin typeface="Lucida Sans"/>
                <a:cs typeface="Lucida Sans"/>
              </a:rPr>
              <a:t>of-</a:t>
            </a:r>
            <a:r>
              <a:rPr lang="en-US" sz="900" spc="-10" dirty="0">
                <a:solidFill>
                  <a:srgbClr val="585858"/>
                </a:solidFill>
                <a:latin typeface="Lucida Sans"/>
                <a:cs typeface="Lucida Sans"/>
              </a:rPr>
              <a:t>State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8" name="Text: Fig. 10 Pell grant statu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66327" y="4719457"/>
            <a:ext cx="14954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95" dirty="0">
                <a:solidFill>
                  <a:srgbClr val="585858"/>
                </a:solidFill>
                <a:latin typeface="Arial Black"/>
                <a:cs typeface="Arial Black"/>
              </a:rPr>
              <a:t>10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65" dirty="0">
                <a:solidFill>
                  <a:srgbClr val="585858"/>
                </a:solidFill>
                <a:latin typeface="Arial Black"/>
                <a:cs typeface="Arial Black"/>
              </a:rPr>
              <a:t>Pell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grant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45" dirty="0">
                <a:solidFill>
                  <a:srgbClr val="585858"/>
                </a:solidFill>
                <a:latin typeface="Arial Black"/>
                <a:cs typeface="Arial Black"/>
              </a:rPr>
              <a:t>status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39" name="Text: 56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631112" y="526909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56%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0" name="Text: 44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249427" y="588078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44%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1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63523" y="5286293"/>
            <a:ext cx="20827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2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91004" y="5907547"/>
            <a:ext cx="180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47" name="Text: Fig. 8 First- generation stud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329138" y="2293757"/>
            <a:ext cx="1932939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100" dirty="0">
                <a:solidFill>
                  <a:srgbClr val="585858"/>
                </a:solidFill>
                <a:latin typeface="Arial Black"/>
                <a:cs typeface="Arial Black"/>
              </a:rPr>
              <a:t>8</a:t>
            </a:r>
            <a:r>
              <a:rPr lang="en-US" sz="10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First-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generation</a:t>
            </a:r>
            <a:r>
              <a:rPr lang="en-US" sz="1000" spc="-25" dirty="0">
                <a:solidFill>
                  <a:srgbClr val="585858"/>
                </a:solidFill>
                <a:latin typeface="Arial Black"/>
                <a:cs typeface="Arial Black"/>
              </a:rPr>
              <a:t> student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52" name="Text: Berkshire Community College Student Experience Survey 20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53" name="Text: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8</a:t>
            </a:fld>
            <a:endParaRPr lang="en-US" sz="900">
              <a:latin typeface="Lucida Sans"/>
              <a:cs typeface="Lucida Sans"/>
            </a:endParaRPr>
          </a:p>
        </p:txBody>
      </p:sp>
      <p:sp>
        <p:nvSpPr>
          <p:cNvPr id="48" name="Text: 61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16322" y="284339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61%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49" name="Text: 39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453588" y="345508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39%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50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07225" y="2860593"/>
            <a:ext cx="20827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51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34693" y="3481847"/>
            <a:ext cx="180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: SURVEY OVERVIEW | Study Demographics"/>
          <p:cNvSpPr txBox="1"/>
          <p:nvPr/>
        </p:nvSpPr>
        <p:spPr>
          <a:xfrm>
            <a:off x="640206" y="568325"/>
            <a:ext cx="35750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200" dirty="0">
                <a:solidFill>
                  <a:srgbClr val="B6B6B6"/>
                </a:solidFill>
                <a:latin typeface="Arial Black"/>
                <a:cs typeface="Arial Black"/>
              </a:rPr>
              <a:t>SURVEY</a:t>
            </a:r>
            <a:r>
              <a:rPr lang="en-US" sz="1400" spc="-85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160" dirty="0">
                <a:solidFill>
                  <a:srgbClr val="B6B6B6"/>
                </a:solidFill>
                <a:latin typeface="Arial Black"/>
                <a:cs typeface="Arial Black"/>
              </a:rPr>
              <a:t>OVERVIEW</a:t>
            </a:r>
            <a:r>
              <a:rPr lang="en-US" sz="1400" spc="-8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375" dirty="0">
                <a:solidFill>
                  <a:srgbClr val="B6B6B6"/>
                </a:solidFill>
                <a:latin typeface="Arial Black"/>
                <a:cs typeface="Arial Black"/>
              </a:rPr>
              <a:t>|</a:t>
            </a:r>
            <a:r>
              <a:rPr lang="en-US" sz="1400" spc="-90" dirty="0">
                <a:solidFill>
                  <a:srgbClr val="B6B6B6"/>
                </a:solidFill>
                <a:latin typeface="Arial Black"/>
                <a:cs typeface="Arial Black"/>
              </a:rPr>
              <a:t> </a:t>
            </a:r>
            <a:r>
              <a:rPr lang="en-US" sz="1400" spc="-20" dirty="0">
                <a:solidFill>
                  <a:srgbClr val="B6B6B6"/>
                </a:solidFill>
                <a:latin typeface="Lucida Sans"/>
                <a:cs typeface="Lucida Sans"/>
              </a:rPr>
              <a:t>Study</a:t>
            </a:r>
            <a:r>
              <a:rPr lang="en-US" sz="1400" spc="-55" dirty="0">
                <a:solidFill>
                  <a:srgbClr val="B6B6B6"/>
                </a:solidFill>
                <a:latin typeface="Lucida Sans"/>
                <a:cs typeface="Lucida Sans"/>
              </a:rPr>
              <a:t> </a:t>
            </a:r>
            <a:r>
              <a:rPr lang="en-US" sz="1400" spc="-10" dirty="0">
                <a:solidFill>
                  <a:srgbClr val="B6B6B6"/>
                </a:solidFill>
                <a:latin typeface="Lucida Sans"/>
                <a:cs typeface="Lucida Sans"/>
              </a:rPr>
              <a:t>Demographics</a:t>
            </a:r>
            <a:endParaRPr lang="en-US" sz="1400">
              <a:latin typeface="Lucida Sans"/>
              <a:cs typeface="Lucida Sans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483347"/>
            <a:ext cx="10058400" cy="289560"/>
          </a:xfrm>
          <a:custGeom>
            <a:avLst/>
            <a:gdLst/>
            <a:ahLst/>
            <a:cxnLst/>
            <a:rect l="l" t="t" r="r" b="b"/>
            <a:pathLst>
              <a:path w="10058400" h="289559">
                <a:moveTo>
                  <a:pt x="10058400" y="0"/>
                </a:moveTo>
                <a:lnTo>
                  <a:pt x="0" y="0"/>
                </a:lnTo>
                <a:lnTo>
                  <a:pt x="0" y="289052"/>
                </a:lnTo>
                <a:lnTo>
                  <a:pt x="10058400" y="289052"/>
                </a:lnTo>
                <a:lnTo>
                  <a:pt x="10058400" y="0"/>
                </a:lnTo>
                <a:close/>
              </a:path>
            </a:pathLst>
          </a:custGeom>
          <a:solidFill>
            <a:srgbClr val="063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Slide title: Participant Demographics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963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20" dirty="0"/>
              <a:t>Participant</a:t>
            </a:r>
            <a:r>
              <a:rPr lang="en-US" spc="-114" dirty="0"/>
              <a:t> </a:t>
            </a:r>
            <a:r>
              <a:rPr lang="en-US" spc="-130" dirty="0"/>
              <a:t>Demographics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74650" y="2410841"/>
            <a:ext cx="2988310" cy="2231390"/>
            <a:chOff x="374650" y="2410841"/>
            <a:chExt cx="2988310" cy="2231390"/>
          </a:xfrm>
        </p:grpSpPr>
        <p:sp>
          <p:nvSpPr>
            <p:cNvPr id="6" name="object 6"/>
            <p:cNvSpPr/>
            <p:nvPr/>
          </p:nvSpPr>
          <p:spPr>
            <a:xfrm>
              <a:off x="374650" y="2410841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10" h="2231390">
                  <a:moveTo>
                    <a:pt x="2774188" y="0"/>
                  </a:moveTo>
                  <a:lnTo>
                    <a:pt x="214122" y="0"/>
                  </a:lnTo>
                  <a:lnTo>
                    <a:pt x="165031" y="5656"/>
                  </a:lnTo>
                  <a:lnTo>
                    <a:pt x="119965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0"/>
                  </a:lnTo>
                  <a:lnTo>
                    <a:pt x="21766" y="2111297"/>
                  </a:lnTo>
                  <a:lnTo>
                    <a:pt x="47046" y="2151054"/>
                  </a:lnTo>
                  <a:lnTo>
                    <a:pt x="80207" y="2184216"/>
                  </a:lnTo>
                  <a:lnTo>
                    <a:pt x="119965" y="2209495"/>
                  </a:lnTo>
                  <a:lnTo>
                    <a:pt x="165031" y="2225606"/>
                  </a:lnTo>
                  <a:lnTo>
                    <a:pt x="214122" y="2231262"/>
                  </a:lnTo>
                  <a:lnTo>
                    <a:pt x="2774188" y="2231262"/>
                  </a:lnTo>
                  <a:lnTo>
                    <a:pt x="2823278" y="2225606"/>
                  </a:lnTo>
                  <a:lnTo>
                    <a:pt x="2868344" y="2209495"/>
                  </a:lnTo>
                  <a:lnTo>
                    <a:pt x="2908102" y="2184216"/>
                  </a:lnTo>
                  <a:lnTo>
                    <a:pt x="2941263" y="2151054"/>
                  </a:lnTo>
                  <a:lnTo>
                    <a:pt x="2966542" y="2111297"/>
                  </a:lnTo>
                  <a:lnTo>
                    <a:pt x="2982653" y="2066230"/>
                  </a:lnTo>
                  <a:lnTo>
                    <a:pt x="2988309" y="2017140"/>
                  </a:lnTo>
                  <a:lnTo>
                    <a:pt x="2988309" y="214121"/>
                  </a:lnTo>
                  <a:lnTo>
                    <a:pt x="2982653" y="165031"/>
                  </a:lnTo>
                  <a:lnTo>
                    <a:pt x="2966542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4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2443" y="3058587"/>
              <a:ext cx="0" cy="1330325"/>
            </a:xfrm>
            <a:custGeom>
              <a:avLst/>
              <a:gdLst/>
              <a:ahLst/>
              <a:cxnLst/>
              <a:rect l="l" t="t" r="r" b="b"/>
              <a:pathLst>
                <a:path h="1330325">
                  <a:moveTo>
                    <a:pt x="0" y="0"/>
                  </a:moveTo>
                  <a:lnTo>
                    <a:pt x="0" y="1329893"/>
                  </a:lnTo>
                </a:path>
              </a:pathLst>
            </a:custGeom>
            <a:ln w="9552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87208" y="3204120"/>
              <a:ext cx="1567180" cy="1038225"/>
            </a:xfrm>
            <a:custGeom>
              <a:avLst/>
              <a:gdLst/>
              <a:ahLst/>
              <a:cxnLst/>
              <a:rect l="l" t="t" r="r" b="b"/>
              <a:pathLst>
                <a:path w="1567180" h="1038225">
                  <a:moveTo>
                    <a:pt x="38214" y="664946"/>
                  </a:moveTo>
                  <a:lnTo>
                    <a:pt x="0" y="664946"/>
                  </a:lnTo>
                  <a:lnTo>
                    <a:pt x="0" y="1038072"/>
                  </a:lnTo>
                  <a:lnTo>
                    <a:pt x="38214" y="1038072"/>
                  </a:lnTo>
                  <a:lnTo>
                    <a:pt x="38214" y="664946"/>
                  </a:lnTo>
                  <a:close/>
                </a:path>
                <a:path w="1567180" h="1038225">
                  <a:moveTo>
                    <a:pt x="1566697" y="0"/>
                  </a:moveTo>
                  <a:lnTo>
                    <a:pt x="0" y="0"/>
                  </a:lnTo>
                  <a:lnTo>
                    <a:pt x="0" y="373126"/>
                  </a:lnTo>
                  <a:lnTo>
                    <a:pt x="1566697" y="373126"/>
                  </a:lnTo>
                  <a:lnTo>
                    <a:pt x="1566697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533266" y="2410841"/>
            <a:ext cx="2988310" cy="2231390"/>
            <a:chOff x="3533266" y="2410841"/>
            <a:chExt cx="2988310" cy="2231390"/>
          </a:xfrm>
        </p:grpSpPr>
        <p:sp>
          <p:nvSpPr>
            <p:cNvPr id="10" name="object 10"/>
            <p:cNvSpPr/>
            <p:nvPr/>
          </p:nvSpPr>
          <p:spPr>
            <a:xfrm>
              <a:off x="3533266" y="2410841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09" h="2231390">
                  <a:moveTo>
                    <a:pt x="2774188" y="0"/>
                  </a:moveTo>
                  <a:lnTo>
                    <a:pt x="214122" y="0"/>
                  </a:lnTo>
                  <a:lnTo>
                    <a:pt x="165032" y="5656"/>
                  </a:lnTo>
                  <a:lnTo>
                    <a:pt x="119965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7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0"/>
                  </a:lnTo>
                  <a:lnTo>
                    <a:pt x="21767" y="2111297"/>
                  </a:lnTo>
                  <a:lnTo>
                    <a:pt x="47046" y="2151054"/>
                  </a:lnTo>
                  <a:lnTo>
                    <a:pt x="80207" y="2184216"/>
                  </a:lnTo>
                  <a:lnTo>
                    <a:pt x="119965" y="2209495"/>
                  </a:lnTo>
                  <a:lnTo>
                    <a:pt x="165032" y="2225606"/>
                  </a:lnTo>
                  <a:lnTo>
                    <a:pt x="214122" y="2231262"/>
                  </a:lnTo>
                  <a:lnTo>
                    <a:pt x="2774188" y="2231262"/>
                  </a:lnTo>
                  <a:lnTo>
                    <a:pt x="2823278" y="2225606"/>
                  </a:lnTo>
                  <a:lnTo>
                    <a:pt x="2868345" y="2209495"/>
                  </a:lnTo>
                  <a:lnTo>
                    <a:pt x="2908102" y="2184216"/>
                  </a:lnTo>
                  <a:lnTo>
                    <a:pt x="2941263" y="2151054"/>
                  </a:lnTo>
                  <a:lnTo>
                    <a:pt x="2966543" y="2111297"/>
                  </a:lnTo>
                  <a:lnTo>
                    <a:pt x="2982654" y="2066230"/>
                  </a:lnTo>
                  <a:lnTo>
                    <a:pt x="2988310" y="2017140"/>
                  </a:lnTo>
                  <a:lnTo>
                    <a:pt x="2988310" y="214121"/>
                  </a:lnTo>
                  <a:lnTo>
                    <a:pt x="2982654" y="165031"/>
                  </a:lnTo>
                  <a:lnTo>
                    <a:pt x="2966543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5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46306" y="305814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24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51058" y="3185362"/>
              <a:ext cx="1685925" cy="970280"/>
            </a:xfrm>
            <a:custGeom>
              <a:avLst/>
              <a:gdLst/>
              <a:ahLst/>
              <a:cxnLst/>
              <a:rect l="l" t="t" r="r" b="b"/>
              <a:pathLst>
                <a:path w="1685925" h="970279">
                  <a:moveTo>
                    <a:pt x="171450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171450" y="970114"/>
                  </a:lnTo>
                  <a:lnTo>
                    <a:pt x="171450" y="616470"/>
                  </a:lnTo>
                  <a:close/>
                </a:path>
                <a:path w="1685925" h="970279">
                  <a:moveTo>
                    <a:pt x="1685925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685925" y="353631"/>
                  </a:lnTo>
                  <a:lnTo>
                    <a:pt x="1685925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691883" y="2410841"/>
            <a:ext cx="2988310" cy="2231390"/>
            <a:chOff x="6691883" y="2410841"/>
            <a:chExt cx="2988310" cy="2231390"/>
          </a:xfrm>
        </p:grpSpPr>
        <p:sp>
          <p:nvSpPr>
            <p:cNvPr id="14" name="object 14"/>
            <p:cNvSpPr/>
            <p:nvPr/>
          </p:nvSpPr>
          <p:spPr>
            <a:xfrm>
              <a:off x="6691883" y="2410841"/>
              <a:ext cx="2988310" cy="2231390"/>
            </a:xfrm>
            <a:custGeom>
              <a:avLst/>
              <a:gdLst/>
              <a:ahLst/>
              <a:cxnLst/>
              <a:rect l="l" t="t" r="r" b="b"/>
              <a:pathLst>
                <a:path w="2988309" h="2231390">
                  <a:moveTo>
                    <a:pt x="2774188" y="0"/>
                  </a:moveTo>
                  <a:lnTo>
                    <a:pt x="214122" y="0"/>
                  </a:lnTo>
                  <a:lnTo>
                    <a:pt x="165032" y="5656"/>
                  </a:lnTo>
                  <a:lnTo>
                    <a:pt x="119965" y="21766"/>
                  </a:lnTo>
                  <a:lnTo>
                    <a:pt x="80207" y="47046"/>
                  </a:lnTo>
                  <a:lnTo>
                    <a:pt x="47046" y="80207"/>
                  </a:lnTo>
                  <a:lnTo>
                    <a:pt x="21766" y="119964"/>
                  </a:lnTo>
                  <a:lnTo>
                    <a:pt x="5656" y="165031"/>
                  </a:lnTo>
                  <a:lnTo>
                    <a:pt x="0" y="214121"/>
                  </a:lnTo>
                  <a:lnTo>
                    <a:pt x="0" y="2017140"/>
                  </a:lnTo>
                  <a:lnTo>
                    <a:pt x="5656" y="2066230"/>
                  </a:lnTo>
                  <a:lnTo>
                    <a:pt x="21766" y="2111297"/>
                  </a:lnTo>
                  <a:lnTo>
                    <a:pt x="47046" y="2151054"/>
                  </a:lnTo>
                  <a:lnTo>
                    <a:pt x="80207" y="2184216"/>
                  </a:lnTo>
                  <a:lnTo>
                    <a:pt x="119965" y="2209495"/>
                  </a:lnTo>
                  <a:lnTo>
                    <a:pt x="165032" y="2225606"/>
                  </a:lnTo>
                  <a:lnTo>
                    <a:pt x="214122" y="2231262"/>
                  </a:lnTo>
                  <a:lnTo>
                    <a:pt x="2774188" y="2231262"/>
                  </a:lnTo>
                  <a:lnTo>
                    <a:pt x="2823278" y="2225606"/>
                  </a:lnTo>
                  <a:lnTo>
                    <a:pt x="2868345" y="2209495"/>
                  </a:lnTo>
                  <a:lnTo>
                    <a:pt x="2908102" y="2184216"/>
                  </a:lnTo>
                  <a:lnTo>
                    <a:pt x="2941263" y="2151054"/>
                  </a:lnTo>
                  <a:lnTo>
                    <a:pt x="2966542" y="2111297"/>
                  </a:lnTo>
                  <a:lnTo>
                    <a:pt x="2982653" y="2066230"/>
                  </a:lnTo>
                  <a:lnTo>
                    <a:pt x="2988309" y="2017140"/>
                  </a:lnTo>
                  <a:lnTo>
                    <a:pt x="2988309" y="214121"/>
                  </a:lnTo>
                  <a:lnTo>
                    <a:pt x="2982653" y="165031"/>
                  </a:lnTo>
                  <a:lnTo>
                    <a:pt x="2966542" y="119964"/>
                  </a:lnTo>
                  <a:lnTo>
                    <a:pt x="2941263" y="80207"/>
                  </a:lnTo>
                  <a:lnTo>
                    <a:pt x="2908102" y="47046"/>
                  </a:lnTo>
                  <a:lnTo>
                    <a:pt x="2868345" y="21766"/>
                  </a:lnTo>
                  <a:lnTo>
                    <a:pt x="2823278" y="5656"/>
                  </a:lnTo>
                  <a:lnTo>
                    <a:pt x="2774188" y="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361961" y="3058142"/>
              <a:ext cx="0" cy="1233170"/>
            </a:xfrm>
            <a:custGeom>
              <a:avLst/>
              <a:gdLst/>
              <a:ahLst/>
              <a:cxnLst/>
              <a:rect l="l" t="t" r="r" b="b"/>
              <a:pathLst>
                <a:path h="1233170">
                  <a:moveTo>
                    <a:pt x="0" y="0"/>
                  </a:moveTo>
                  <a:lnTo>
                    <a:pt x="0" y="1232950"/>
                  </a:lnTo>
                </a:path>
              </a:pathLst>
            </a:custGeom>
            <a:ln w="9526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366724" y="3185362"/>
              <a:ext cx="1734185" cy="970280"/>
            </a:xfrm>
            <a:custGeom>
              <a:avLst/>
              <a:gdLst/>
              <a:ahLst/>
              <a:cxnLst/>
              <a:rect l="l" t="t" r="r" b="b"/>
              <a:pathLst>
                <a:path w="1734184" h="970279">
                  <a:moveTo>
                    <a:pt x="1524292" y="616470"/>
                  </a:moveTo>
                  <a:lnTo>
                    <a:pt x="0" y="616470"/>
                  </a:lnTo>
                  <a:lnTo>
                    <a:pt x="0" y="970114"/>
                  </a:lnTo>
                  <a:lnTo>
                    <a:pt x="1524292" y="970114"/>
                  </a:lnTo>
                  <a:lnTo>
                    <a:pt x="1524292" y="616470"/>
                  </a:lnTo>
                  <a:close/>
                </a:path>
                <a:path w="1734184" h="970279">
                  <a:moveTo>
                    <a:pt x="1733880" y="0"/>
                  </a:moveTo>
                  <a:lnTo>
                    <a:pt x="0" y="0"/>
                  </a:lnTo>
                  <a:lnTo>
                    <a:pt x="0" y="353631"/>
                  </a:lnTo>
                  <a:lnTo>
                    <a:pt x="1733880" y="353631"/>
                  </a:lnTo>
                  <a:lnTo>
                    <a:pt x="1733880" y="0"/>
                  </a:lnTo>
                  <a:close/>
                </a:path>
              </a:pathLst>
            </a:custGeom>
            <a:solidFill>
              <a:srgbClr val="2D89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Text: Fig. 11 Military vetera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01383" y="2719317"/>
            <a:ext cx="148336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80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95" dirty="0">
                <a:solidFill>
                  <a:srgbClr val="585858"/>
                </a:solidFill>
                <a:latin typeface="Arial Black"/>
                <a:cs typeface="Arial Black"/>
              </a:rPr>
              <a:t>11</a:t>
            </a:r>
            <a:r>
              <a:rPr lang="en-US" sz="10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Arial Black"/>
                <a:cs typeface="Arial Black"/>
              </a:rPr>
              <a:t>Military</a:t>
            </a:r>
            <a:r>
              <a:rPr lang="en-US" sz="10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30" dirty="0">
                <a:solidFill>
                  <a:srgbClr val="585858"/>
                </a:solidFill>
                <a:latin typeface="Arial Black"/>
                <a:cs typeface="Arial Black"/>
              </a:rPr>
              <a:t>veteran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32" name="Text: Berkshire Community College Student Experience Survey 20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lang="en-US" spc="-10" dirty="0"/>
              <a:t>Berkshire</a:t>
            </a:r>
            <a:r>
              <a:rPr lang="en-US" spc="-20" dirty="0"/>
              <a:t> </a:t>
            </a:r>
            <a:r>
              <a:rPr lang="en-US" spc="-30" dirty="0"/>
              <a:t>Community</a:t>
            </a:r>
            <a:r>
              <a:rPr lang="en-US" spc="-20" dirty="0"/>
              <a:t> </a:t>
            </a:r>
            <a:r>
              <a:rPr lang="en-US" spc="-40" dirty="0"/>
              <a:t>College</a:t>
            </a:r>
            <a:r>
              <a:rPr lang="en-US" spc="-35" dirty="0"/>
              <a:t> </a:t>
            </a:r>
            <a:r>
              <a:rPr lang="en-US" spc="-10" dirty="0"/>
              <a:t>Student</a:t>
            </a:r>
            <a:r>
              <a:rPr lang="en-US" spc="-20" dirty="0"/>
              <a:t> </a:t>
            </a:r>
            <a:r>
              <a:rPr lang="en-US" spc="-25" dirty="0"/>
              <a:t>Experience</a:t>
            </a:r>
            <a:r>
              <a:rPr lang="en-US" spc="-20" dirty="0"/>
              <a:t> </a:t>
            </a:r>
            <a:r>
              <a:rPr lang="en-US" spc="-10" dirty="0"/>
              <a:t>Survey</a:t>
            </a:r>
            <a:r>
              <a:rPr lang="en-US" spc="-35" dirty="0"/>
              <a:t> </a:t>
            </a:r>
            <a:r>
              <a:rPr lang="en-US" spc="-20" dirty="0"/>
              <a:t>2024</a:t>
            </a:r>
          </a:p>
        </p:txBody>
      </p:sp>
      <p:sp>
        <p:nvSpPr>
          <p:cNvPr id="33" name="Text: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644633" y="7527294"/>
            <a:ext cx="156210" cy="1816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lang="en-US" sz="900" spc="-35" dirty="0">
                <a:solidFill>
                  <a:srgbClr val="FFFFFF"/>
                </a:solidFill>
                <a:latin typeface="Lucida Sans"/>
                <a:cs typeface="Lucida Sans"/>
              </a:rPr>
              <a:t>9</a:t>
            </a:fld>
            <a:endParaRPr lang="en-US" sz="900">
              <a:latin typeface="Lucida Sans"/>
              <a:cs typeface="Lucida Sans"/>
            </a:endParaRPr>
          </a:p>
        </p:txBody>
      </p:sp>
      <p:sp>
        <p:nvSpPr>
          <p:cNvPr id="18" name="Text: 97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79418" y="3298219"/>
            <a:ext cx="28067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19" name="Text: 3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50944" y="3958382"/>
            <a:ext cx="20955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0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66150" y="3315438"/>
            <a:ext cx="181610" cy="163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1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38638" y="3975601"/>
            <a:ext cx="208915" cy="163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2" name="Text: Fig. 12 Housing insecur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51195" y="2719207"/>
            <a:ext cx="15443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85" dirty="0">
                <a:solidFill>
                  <a:srgbClr val="585858"/>
                </a:solidFill>
                <a:latin typeface="Arial Black"/>
                <a:cs typeface="Arial Black"/>
              </a:rPr>
              <a:t>Fig.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95" dirty="0">
                <a:solidFill>
                  <a:srgbClr val="585858"/>
                </a:solidFill>
                <a:latin typeface="Arial Black"/>
                <a:cs typeface="Arial Black"/>
              </a:rPr>
              <a:t>12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65" dirty="0">
                <a:solidFill>
                  <a:srgbClr val="585858"/>
                </a:solidFill>
                <a:latin typeface="Arial Black"/>
                <a:cs typeface="Arial Black"/>
              </a:rPr>
              <a:t>Housing</a:t>
            </a:r>
            <a:r>
              <a:rPr lang="en-US" sz="1000" spc="-50" dirty="0">
                <a:solidFill>
                  <a:srgbClr val="585858"/>
                </a:solidFill>
                <a:latin typeface="Arial Black"/>
                <a:cs typeface="Arial Black"/>
              </a:rPr>
              <a:t> insecure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23" name="Text: 90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62386" y="326884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90%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4" name="Text: 10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447918" y="388053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10%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5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30903" y="3286043"/>
            <a:ext cx="180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6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03471" y="3907297"/>
            <a:ext cx="20827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27" name="Text: Fig.13 Par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757836" y="2719207"/>
            <a:ext cx="8483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90" dirty="0">
                <a:solidFill>
                  <a:srgbClr val="585858"/>
                </a:solidFill>
                <a:latin typeface="Arial Black"/>
                <a:cs typeface="Arial Black"/>
              </a:rPr>
              <a:t>Fig.13</a:t>
            </a:r>
            <a:r>
              <a:rPr lang="en-US" sz="10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lang="en-US" sz="1000" spc="-35" dirty="0">
                <a:solidFill>
                  <a:srgbClr val="585858"/>
                </a:solidFill>
                <a:latin typeface="Arial Black"/>
                <a:cs typeface="Arial Black"/>
              </a:rPr>
              <a:t>Parent</a:t>
            </a:r>
            <a:endParaRPr lang="en-US" sz="1000">
              <a:latin typeface="Arial Black"/>
              <a:cs typeface="Arial Black"/>
            </a:endParaRPr>
          </a:p>
        </p:txBody>
      </p:sp>
      <p:sp>
        <p:nvSpPr>
          <p:cNvPr id="28" name="Text: 53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26018" y="3268842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53%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29" name="Text: 47%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916427" y="3880539"/>
            <a:ext cx="2800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00" spc="-25" dirty="0">
                <a:solidFill>
                  <a:srgbClr val="585858"/>
                </a:solidFill>
                <a:latin typeface="Arial"/>
                <a:cs typeface="Arial"/>
              </a:rPr>
              <a:t>47%</a:t>
            </a:r>
            <a:endParaRPr lang="en-US" sz="1000">
              <a:latin typeface="Arial"/>
              <a:cs typeface="Arial"/>
            </a:endParaRPr>
          </a:p>
        </p:txBody>
      </p:sp>
      <p:sp>
        <p:nvSpPr>
          <p:cNvPr id="30" name="Text: No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46498" y="3286043"/>
            <a:ext cx="1809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No</a:t>
            </a:r>
            <a:endParaRPr lang="en-US" sz="900">
              <a:latin typeface="Lucida Sans"/>
              <a:cs typeface="Lucida Sans"/>
            </a:endParaRPr>
          </a:p>
        </p:txBody>
      </p:sp>
      <p:sp>
        <p:nvSpPr>
          <p:cNvPr id="31" name="Text: Ye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19061" y="3907297"/>
            <a:ext cx="208279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spc="-25" dirty="0">
                <a:solidFill>
                  <a:srgbClr val="585858"/>
                </a:solidFill>
                <a:latin typeface="Lucida Sans"/>
                <a:cs typeface="Lucida Sans"/>
              </a:rPr>
              <a:t>Yes</a:t>
            </a:r>
            <a:endParaRPr lang="en-US"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6031</Words>
  <Application>Microsoft Office PowerPoint</Application>
  <PresentationFormat>Custom</PresentationFormat>
  <Paragraphs>685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Arial Black</vt:lpstr>
      <vt:lpstr>Lucida Sans</vt:lpstr>
      <vt:lpstr>Times New Roman</vt:lpstr>
      <vt:lpstr>Office Theme</vt:lpstr>
      <vt:lpstr>PowerPoint Presentation</vt:lpstr>
      <vt:lpstr>Contents</vt:lpstr>
      <vt:lpstr>Study Design</vt:lpstr>
      <vt:lpstr>Study Measures</vt:lpstr>
      <vt:lpstr>Data Analysis Methods</vt:lpstr>
      <vt:lpstr>Key Terms</vt:lpstr>
      <vt:lpstr>Response Rate and Participant Demographics</vt:lpstr>
      <vt:lpstr>Participant Demographics</vt:lpstr>
      <vt:lpstr>Participant Demographics</vt:lpstr>
      <vt:lpstr>Executive Summary</vt:lpstr>
      <vt:lpstr>School Connectedness</vt:lpstr>
      <vt:lpstr>Perceptions of Belonging, Well-being, and Equity</vt:lpstr>
      <vt:lpstr>Knowledge of Resources, Policies, &amp; Offices</vt:lpstr>
      <vt:lpstr>Knowledge of Resources and Policies</vt:lpstr>
      <vt:lpstr>PowerPoint Presentation</vt:lpstr>
      <vt:lpstr>Knowledge of Sexual Misconduct Prevention</vt:lpstr>
      <vt:lpstr>Campus Climate</vt:lpstr>
      <vt:lpstr>Campus Culture</vt:lpstr>
      <vt:lpstr>PowerPoint Presentation</vt:lpstr>
      <vt:lpstr>PowerPoint Presentation</vt:lpstr>
      <vt:lpstr>Personal Experience</vt:lpstr>
      <vt:lpstr>PowerPoint Presentation</vt:lpstr>
      <vt:lpstr>PowerPoint Presentation</vt:lpstr>
      <vt:lpstr>8% of Students Experienced Intimate Partner Violence</vt:lpstr>
      <vt:lpstr>PowerPoint Presentation</vt:lpstr>
      <vt:lpstr>PowerPoint Presentation</vt:lpstr>
      <vt:lpstr>Sexual Misconduct and Discrimination</vt:lpstr>
      <vt:lpstr>Reporting</vt:lpstr>
      <vt:lpstr>PowerPoint Presentation</vt:lpstr>
      <vt:lpstr>Impacts</vt:lpstr>
      <vt:lpstr>PowerPoint Presentation</vt:lpstr>
      <vt:lpstr>Mental Health Impacts</vt:lpstr>
      <vt:lpstr>Bystander Intervention</vt:lpstr>
      <vt:lpstr>PowerPoint Presentation</vt:lpstr>
      <vt:lpstr>Recommendations</vt:lpstr>
      <vt:lpstr>Recommendations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Berkshire Community College Student Experience Survey: 2024 Report</dc:title>
  <dc:subject>Campus climate and student experience survey findings</dc:subject>
  <dc:creator>anonymous</dc:creator>
  <cp:keywords>Berkshire Community College; student experience; campus climate; Title IX; accessibility</cp:keywords>
  <dc:description>Accessible presentation of the 2024 Berkshire Community College Student Experience Survey prepared by Grand River Solutions.</dc:description>
  <cp:lastModifiedBy>Jonah Sykes</cp:lastModifiedBy>
  <cp:revision>2</cp:revision>
  <dcterms:created xsi:type="dcterms:W3CDTF">2026-06-22T14:47:46Z</dcterms:created>
  <dcterms:modified xsi:type="dcterms:W3CDTF">2026-06-22T16:00:22Z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2024-05-30T00:00:00Z</vt:filetime>
  </property>
  <property fmtid="{D5CDD505-2E9C-101B-9397-08002B2CF9AE}" pid="3" name="Creator">
    <vt:lpwstr>Workiva</vt:lpwstr>
  </property>
  <property fmtid="{D5CDD505-2E9C-101B-9397-08002B2CF9AE}" pid="4" name="LastSaved">
    <vt:filetime>2026-06-22T00:00:00Z</vt:filetime>
  </property>
  <property fmtid="{D5CDD505-2E9C-101B-9397-08002B2CF9AE}" pid="5" name="Producer">
    <vt:lpwstr>Wdesk Fidelity Content Translations Version 009.012.111</vt:lpwstr>
  </property>
</Properties>
</file>